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93" r:id="rId3"/>
    <p:sldId id="277" r:id="rId4"/>
    <p:sldId id="295" r:id="rId5"/>
    <p:sldId id="297" r:id="rId6"/>
    <p:sldId id="298" r:id="rId7"/>
    <p:sldId id="299" r:id="rId8"/>
    <p:sldId id="300" r:id="rId9"/>
    <p:sldId id="314" r:id="rId10"/>
    <p:sldId id="317" r:id="rId11"/>
    <p:sldId id="318" r:id="rId12"/>
    <p:sldId id="315" r:id="rId13"/>
    <p:sldId id="316" r:id="rId14"/>
    <p:sldId id="319" r:id="rId15"/>
    <p:sldId id="320" r:id="rId16"/>
    <p:sldId id="321" r:id="rId17"/>
    <p:sldId id="302" r:id="rId18"/>
    <p:sldId id="296" r:id="rId19"/>
    <p:sldId id="301" r:id="rId20"/>
    <p:sldId id="322" r:id="rId21"/>
    <p:sldId id="294" r:id="rId22"/>
    <p:sldId id="323" r:id="rId23"/>
    <p:sldId id="324" r:id="rId24"/>
    <p:sldId id="326" r:id="rId25"/>
    <p:sldId id="307" r:id="rId26"/>
    <p:sldId id="308" r:id="rId27"/>
    <p:sldId id="310" r:id="rId28"/>
    <p:sldId id="311" r:id="rId29"/>
    <p:sldId id="312" r:id="rId30"/>
    <p:sldId id="291" r:id="rId31"/>
    <p:sldId id="292" r:id="rId32"/>
    <p:sldId id="262" r:id="rId3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66A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5" d="100"/>
          <a:sy n="85" d="100"/>
        </p:scale>
        <p:origin x="31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B95F1-46D4-4779-9CFE-D82403C77FB6}" type="datetimeFigureOut">
              <a:rPr lang="ko-KR" altLang="en-US" smtClean="0"/>
              <a:t>2023-05-04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739853-FA27-4F9F-B2AD-6D72096392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69497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B95F1-46D4-4779-9CFE-D82403C77FB6}" type="datetimeFigureOut">
              <a:rPr lang="ko-KR" altLang="en-US" smtClean="0"/>
              <a:t>2023-05-04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739853-FA27-4F9F-B2AD-6D72096392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94579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B95F1-46D4-4779-9CFE-D82403C77FB6}" type="datetimeFigureOut">
              <a:rPr lang="ko-KR" altLang="en-US" smtClean="0"/>
              <a:t>2023-05-04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739853-FA27-4F9F-B2AD-6D72096392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41917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B95F1-46D4-4779-9CFE-D82403C77FB6}" type="datetimeFigureOut">
              <a:rPr lang="ko-KR" altLang="en-US" smtClean="0"/>
              <a:t>2023-05-04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739853-FA27-4F9F-B2AD-6D72096392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38438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B95F1-46D4-4779-9CFE-D82403C77FB6}" type="datetimeFigureOut">
              <a:rPr lang="ko-KR" altLang="en-US" smtClean="0"/>
              <a:t>2023-05-04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739853-FA27-4F9F-B2AD-6D72096392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41722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B95F1-46D4-4779-9CFE-D82403C77FB6}" type="datetimeFigureOut">
              <a:rPr lang="ko-KR" altLang="en-US" smtClean="0"/>
              <a:t>2023-05-04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739853-FA27-4F9F-B2AD-6D72096392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26270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B95F1-46D4-4779-9CFE-D82403C77FB6}" type="datetimeFigureOut">
              <a:rPr lang="ko-KR" altLang="en-US" smtClean="0"/>
              <a:t>2023-05-04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739853-FA27-4F9F-B2AD-6D72096392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95618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B95F1-46D4-4779-9CFE-D82403C77FB6}" type="datetimeFigureOut">
              <a:rPr lang="ko-KR" altLang="en-US" smtClean="0"/>
              <a:t>2023-05-04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739853-FA27-4F9F-B2AD-6D72096392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45006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B95F1-46D4-4779-9CFE-D82403C77FB6}" type="datetimeFigureOut">
              <a:rPr lang="ko-KR" altLang="en-US" smtClean="0"/>
              <a:t>2023-05-04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739853-FA27-4F9F-B2AD-6D72096392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81710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B95F1-46D4-4779-9CFE-D82403C77FB6}" type="datetimeFigureOut">
              <a:rPr lang="ko-KR" altLang="en-US" smtClean="0"/>
              <a:t>2023-05-04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739853-FA27-4F9F-B2AD-6D72096392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27313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B95F1-46D4-4779-9CFE-D82403C77FB6}" type="datetimeFigureOut">
              <a:rPr lang="ko-KR" altLang="en-US" smtClean="0"/>
              <a:t>2023-05-04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739853-FA27-4F9F-B2AD-6D72096392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7570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5B95F1-46D4-4779-9CFE-D82403C77FB6}" type="datetimeFigureOut">
              <a:rPr lang="ko-KR" altLang="en-US" smtClean="0"/>
              <a:t>2023-05-04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739853-FA27-4F9F-B2AD-6D72096392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61086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1"/>
            <a:ext cx="12192000" cy="6857998"/>
          </a:xfrm>
          <a:prstGeom prst="rect">
            <a:avLst/>
          </a:prstGeom>
          <a:solidFill>
            <a:srgbClr val="066AB5">
              <a:alpha val="23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액자 12"/>
          <p:cNvSpPr/>
          <p:nvPr/>
        </p:nvSpPr>
        <p:spPr>
          <a:xfrm>
            <a:off x="2461726" y="2551922"/>
            <a:ext cx="7923245" cy="2178698"/>
          </a:xfrm>
          <a:prstGeom prst="frame">
            <a:avLst>
              <a:gd name="adj1" fmla="val 138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461726" y="2921168"/>
            <a:ext cx="736952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tx2"/>
                </a:solidFill>
              </a:rPr>
              <a:t>11 </a:t>
            </a:r>
            <a:r>
              <a:rPr lang="ko-KR" altLang="en-US" sz="6000" b="1" dirty="0">
                <a:solidFill>
                  <a:schemeClr val="tx2"/>
                </a:solidFill>
              </a:rPr>
              <a:t>파이썬 </a:t>
            </a:r>
            <a:r>
              <a:rPr lang="ko-KR" altLang="en-US" sz="6000" b="1" dirty="0" err="1">
                <a:solidFill>
                  <a:schemeClr val="tx2"/>
                </a:solidFill>
              </a:rPr>
              <a:t>표준모듈</a:t>
            </a:r>
            <a:endParaRPr lang="ko-KR" altLang="en-US" sz="6000" b="1" dirty="0">
              <a:solidFill>
                <a:schemeClr val="tx2"/>
              </a:solidFill>
            </a:endParaRPr>
          </a:p>
        </p:txBody>
      </p:sp>
      <p:sp>
        <p:nvSpPr>
          <p:cNvPr id="14" name="액자 13"/>
          <p:cNvSpPr/>
          <p:nvPr/>
        </p:nvSpPr>
        <p:spPr>
          <a:xfrm>
            <a:off x="2134377" y="2191138"/>
            <a:ext cx="7923245" cy="2178698"/>
          </a:xfrm>
          <a:prstGeom prst="frame">
            <a:avLst>
              <a:gd name="adj1" fmla="val 138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84130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42042"/>
            <a:ext cx="12192000" cy="6858000"/>
          </a:xfrm>
          <a:prstGeom prst="rect">
            <a:avLst/>
          </a:prstGeom>
          <a:solidFill>
            <a:srgbClr val="066AB5">
              <a:alpha val="4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11202954" y="373225"/>
            <a:ext cx="796213" cy="195943"/>
            <a:chOff x="11202954" y="373225"/>
            <a:chExt cx="796213" cy="195943"/>
          </a:xfrm>
        </p:grpSpPr>
        <p:sp>
          <p:nvSpPr>
            <p:cNvPr id="14" name="순서도: 연결자 13"/>
            <p:cNvSpPr/>
            <p:nvPr/>
          </p:nvSpPr>
          <p:spPr>
            <a:xfrm>
              <a:off x="1179389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순서도: 연결자 14"/>
            <p:cNvSpPr/>
            <p:nvPr/>
          </p:nvSpPr>
          <p:spPr>
            <a:xfrm>
              <a:off x="1149842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순서도: 연결자 15"/>
            <p:cNvSpPr/>
            <p:nvPr/>
          </p:nvSpPr>
          <p:spPr>
            <a:xfrm>
              <a:off x="11202954" y="373225"/>
              <a:ext cx="205273" cy="195943"/>
            </a:xfrm>
            <a:prstGeom prst="flowChartConnector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" name="직선 연결선 2"/>
          <p:cNvCxnSpPr/>
          <p:nvPr/>
        </p:nvCxnSpPr>
        <p:spPr>
          <a:xfrm>
            <a:off x="559837" y="755783"/>
            <a:ext cx="10506269" cy="1865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54915" y="171008"/>
            <a:ext cx="100766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1) </a:t>
            </a:r>
            <a:r>
              <a:rPr lang="ko-KR" altLang="en-US" sz="3200" dirty="0"/>
              <a:t>수학 </a:t>
            </a:r>
            <a:r>
              <a:rPr lang="en-US" altLang="ko-KR" sz="3200" dirty="0"/>
              <a:t>- </a:t>
            </a:r>
            <a:r>
              <a:rPr lang="ko-KR" altLang="en-US" sz="3200" dirty="0"/>
              <a:t>표준 라이브러리</a:t>
            </a:r>
            <a:r>
              <a:rPr lang="en-US" altLang="ko-KR" sz="3200" dirty="0"/>
              <a:t>, math </a:t>
            </a:r>
            <a:r>
              <a:rPr lang="ko-KR" altLang="en-US" sz="3200" dirty="0"/>
              <a:t>모듈 사용 예제</a:t>
            </a:r>
            <a:endParaRPr lang="ko-KR" altLang="en-US" sz="3200" b="1" dirty="0">
              <a:solidFill>
                <a:schemeClr val="tx2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6810D86-EA29-86A8-6E2F-23C1D30937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837" y="903182"/>
            <a:ext cx="8954411" cy="325930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D89C964-3079-64F0-A74B-A44481E3F3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837" y="4291225"/>
            <a:ext cx="8954411" cy="2471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1395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42042"/>
            <a:ext cx="12192000" cy="6858000"/>
          </a:xfrm>
          <a:prstGeom prst="rect">
            <a:avLst/>
          </a:prstGeom>
          <a:solidFill>
            <a:srgbClr val="066AB5">
              <a:alpha val="4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11202954" y="373225"/>
            <a:ext cx="796213" cy="195943"/>
            <a:chOff x="11202954" y="373225"/>
            <a:chExt cx="796213" cy="195943"/>
          </a:xfrm>
        </p:grpSpPr>
        <p:sp>
          <p:nvSpPr>
            <p:cNvPr id="14" name="순서도: 연결자 13"/>
            <p:cNvSpPr/>
            <p:nvPr/>
          </p:nvSpPr>
          <p:spPr>
            <a:xfrm>
              <a:off x="1179389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순서도: 연결자 14"/>
            <p:cNvSpPr/>
            <p:nvPr/>
          </p:nvSpPr>
          <p:spPr>
            <a:xfrm>
              <a:off x="1149842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순서도: 연결자 15"/>
            <p:cNvSpPr/>
            <p:nvPr/>
          </p:nvSpPr>
          <p:spPr>
            <a:xfrm>
              <a:off x="11202954" y="373225"/>
              <a:ext cx="205273" cy="195943"/>
            </a:xfrm>
            <a:prstGeom prst="flowChartConnector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" name="직선 연결선 2"/>
          <p:cNvCxnSpPr/>
          <p:nvPr/>
        </p:nvCxnSpPr>
        <p:spPr>
          <a:xfrm>
            <a:off x="559837" y="755783"/>
            <a:ext cx="10506269" cy="1865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54915" y="171008"/>
            <a:ext cx="100766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1) </a:t>
            </a:r>
            <a:r>
              <a:rPr lang="ko-KR" altLang="en-US" sz="3200" dirty="0"/>
              <a:t>수학 </a:t>
            </a:r>
            <a:r>
              <a:rPr lang="en-US" altLang="ko-KR" sz="3200" dirty="0"/>
              <a:t>- </a:t>
            </a:r>
            <a:r>
              <a:rPr lang="ko-KR" altLang="en-US" sz="3200" dirty="0"/>
              <a:t>표준 라이브러리</a:t>
            </a:r>
            <a:r>
              <a:rPr lang="en-US" altLang="ko-KR" sz="3200" dirty="0"/>
              <a:t>, math </a:t>
            </a:r>
            <a:r>
              <a:rPr lang="ko-KR" altLang="en-US" sz="3200" dirty="0"/>
              <a:t>모듈 사용 예제</a:t>
            </a:r>
            <a:endParaRPr lang="ko-KR" altLang="en-US" sz="3200" b="1" dirty="0">
              <a:solidFill>
                <a:schemeClr val="tx2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BFC898B-B667-6A0E-7CF6-9F7686D02B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838" y="865640"/>
            <a:ext cx="6329016" cy="297160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9206965-8EB5-4104-272A-EF70F100D4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838" y="3928445"/>
            <a:ext cx="6329016" cy="2764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732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42042"/>
            <a:ext cx="12192000" cy="6858000"/>
          </a:xfrm>
          <a:prstGeom prst="rect">
            <a:avLst/>
          </a:prstGeom>
          <a:solidFill>
            <a:srgbClr val="066AB5">
              <a:alpha val="4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11202954" y="373225"/>
            <a:ext cx="796213" cy="195943"/>
            <a:chOff x="11202954" y="373225"/>
            <a:chExt cx="796213" cy="195943"/>
          </a:xfrm>
        </p:grpSpPr>
        <p:sp>
          <p:nvSpPr>
            <p:cNvPr id="14" name="순서도: 연결자 13"/>
            <p:cNvSpPr/>
            <p:nvPr/>
          </p:nvSpPr>
          <p:spPr>
            <a:xfrm>
              <a:off x="1179389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순서도: 연결자 14"/>
            <p:cNvSpPr/>
            <p:nvPr/>
          </p:nvSpPr>
          <p:spPr>
            <a:xfrm>
              <a:off x="1149842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순서도: 연결자 15"/>
            <p:cNvSpPr/>
            <p:nvPr/>
          </p:nvSpPr>
          <p:spPr>
            <a:xfrm>
              <a:off x="11202954" y="373225"/>
              <a:ext cx="205273" cy="195943"/>
            </a:xfrm>
            <a:prstGeom prst="flowChartConnector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" name="직선 연결선 2"/>
          <p:cNvCxnSpPr/>
          <p:nvPr/>
        </p:nvCxnSpPr>
        <p:spPr>
          <a:xfrm>
            <a:off x="559837" y="755783"/>
            <a:ext cx="10506269" cy="1865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54915" y="171008"/>
            <a:ext cx="100766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2) </a:t>
            </a:r>
            <a:r>
              <a:rPr lang="ko-KR" altLang="en-US" sz="3200" dirty="0"/>
              <a:t>수학 </a:t>
            </a:r>
            <a:r>
              <a:rPr lang="en-US" altLang="ko-KR" sz="3200" dirty="0"/>
              <a:t>- </a:t>
            </a:r>
            <a:r>
              <a:rPr lang="en-US" altLang="ko-KR" sz="3200" dirty="0" err="1"/>
              <a:t>mathplotlib</a:t>
            </a:r>
            <a:r>
              <a:rPr lang="en-US" altLang="ko-KR" sz="3200" dirty="0"/>
              <a:t> </a:t>
            </a:r>
            <a:r>
              <a:rPr lang="ko-KR" altLang="en-US" sz="3200" dirty="0"/>
              <a:t>맛보기</a:t>
            </a:r>
            <a:r>
              <a:rPr lang="en-US" altLang="ko-KR" sz="3200" dirty="0"/>
              <a:t>, statistics </a:t>
            </a:r>
            <a:r>
              <a:rPr lang="ko-KR" altLang="en-US" sz="3200" dirty="0"/>
              <a:t>모듈 사용 예제</a:t>
            </a:r>
            <a:endParaRPr lang="ko-KR" altLang="en-US" sz="3200" b="1" dirty="0">
              <a:solidFill>
                <a:schemeClr val="tx2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D814FF-3ABB-1F0B-2BD3-31F4BB57E073}"/>
              </a:ext>
            </a:extLst>
          </p:cNvPr>
          <p:cNvSpPr txBox="1"/>
          <p:nvPr/>
        </p:nvSpPr>
        <p:spPr>
          <a:xfrm>
            <a:off x="547394" y="1172156"/>
            <a:ext cx="1086083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ko-KR" sz="2000" dirty="0" err="1"/>
              <a:t>mathplotlib</a:t>
            </a:r>
            <a:r>
              <a:rPr lang="en-US" altLang="ko-KR" sz="2000" dirty="0"/>
              <a:t> </a:t>
            </a:r>
            <a:r>
              <a:rPr lang="ko-KR" altLang="en-US" sz="2000" dirty="0"/>
              <a:t>맛보기</a:t>
            </a:r>
            <a:endParaRPr lang="en-US" altLang="ko-KR" sz="2000" dirty="0"/>
          </a:p>
          <a:p>
            <a:pPr marL="342900" indent="-342900">
              <a:buFont typeface="Symbol" panose="05050102010706020507" pitchFamily="18" charset="2"/>
              <a:buChar char="Þ"/>
            </a:pPr>
            <a:r>
              <a:rPr lang="en-US" altLang="ko-KR" sz="2000" dirty="0" err="1"/>
              <a:t>mathplotlib</a:t>
            </a:r>
            <a:r>
              <a:rPr lang="ko-KR" altLang="en-US" sz="2000" dirty="0"/>
              <a:t>는 외부 모듈로 설치가 필요함 </a:t>
            </a:r>
            <a:endParaRPr lang="en-US" altLang="ko-KR" sz="2000" dirty="0"/>
          </a:p>
          <a:p>
            <a:pPr marL="342900" indent="-342900">
              <a:buFont typeface="Symbol" panose="05050102010706020507" pitchFamily="18" charset="2"/>
              <a:buChar char="Þ"/>
            </a:pPr>
            <a:r>
              <a:rPr lang="en-US" altLang="ko-KR" sz="2000" dirty="0"/>
              <a:t>python 3.7</a:t>
            </a:r>
            <a:r>
              <a:rPr lang="ko-KR" altLang="en-US" sz="2000" dirty="0"/>
              <a:t>이상에서는 </a:t>
            </a:r>
            <a:r>
              <a:rPr lang="en-US" altLang="ko-KR" sz="2000" dirty="0"/>
              <a:t>pip(</a:t>
            </a:r>
            <a:r>
              <a:rPr lang="ko-KR" altLang="en-US" sz="2000" dirty="0"/>
              <a:t>설치를 위한 도구</a:t>
            </a:r>
            <a:r>
              <a:rPr lang="en-US" altLang="ko-KR" sz="2000" dirty="0"/>
              <a:t>)</a:t>
            </a:r>
            <a:r>
              <a:rPr lang="ko-KR" altLang="en-US" sz="2000" dirty="0"/>
              <a:t>가 설치되어 있고</a:t>
            </a:r>
            <a:r>
              <a:rPr lang="en-US" altLang="ko-KR" sz="2000" dirty="0"/>
              <a:t>, </a:t>
            </a:r>
            <a:r>
              <a:rPr lang="ko-KR" altLang="en-US" sz="2000" dirty="0"/>
              <a:t>그래프를 그리는 콘솔</a:t>
            </a:r>
            <a:r>
              <a:rPr lang="en-US" altLang="ko-KR" sz="2000" dirty="0"/>
              <a:t>(</a:t>
            </a:r>
            <a:r>
              <a:rPr lang="ko-KR" altLang="en-US" sz="2000" dirty="0"/>
              <a:t>아나콘다 등</a:t>
            </a:r>
            <a:r>
              <a:rPr lang="en-US" altLang="ko-KR" sz="2000" dirty="0"/>
              <a:t>)</a:t>
            </a:r>
            <a:r>
              <a:rPr lang="ko-KR" altLang="en-US" sz="2000" dirty="0"/>
              <a:t>도 설치되어 있기 때문에 편리함 </a:t>
            </a:r>
            <a:r>
              <a:rPr lang="en-US" altLang="ko-KR" sz="2000" dirty="0"/>
              <a:t>-&gt; </a:t>
            </a:r>
            <a:r>
              <a:rPr lang="ko-KR" altLang="en-US" sz="2000" dirty="0"/>
              <a:t>아래 버전은 해당 도구를 다 설치하여야 함</a:t>
            </a:r>
            <a:endParaRPr lang="ko-KR" altLang="en-US" sz="2000" b="1" i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34355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42042"/>
            <a:ext cx="12192000" cy="6858000"/>
          </a:xfrm>
          <a:prstGeom prst="rect">
            <a:avLst/>
          </a:prstGeom>
          <a:solidFill>
            <a:srgbClr val="066AB5">
              <a:alpha val="4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11202954" y="373225"/>
            <a:ext cx="796213" cy="195943"/>
            <a:chOff x="11202954" y="373225"/>
            <a:chExt cx="796213" cy="195943"/>
          </a:xfrm>
        </p:grpSpPr>
        <p:sp>
          <p:nvSpPr>
            <p:cNvPr id="14" name="순서도: 연결자 13"/>
            <p:cNvSpPr/>
            <p:nvPr/>
          </p:nvSpPr>
          <p:spPr>
            <a:xfrm>
              <a:off x="1179389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순서도: 연결자 14"/>
            <p:cNvSpPr/>
            <p:nvPr/>
          </p:nvSpPr>
          <p:spPr>
            <a:xfrm>
              <a:off x="1149842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순서도: 연결자 15"/>
            <p:cNvSpPr/>
            <p:nvPr/>
          </p:nvSpPr>
          <p:spPr>
            <a:xfrm>
              <a:off x="11202954" y="373225"/>
              <a:ext cx="205273" cy="195943"/>
            </a:xfrm>
            <a:prstGeom prst="flowChartConnector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" name="직선 연결선 2"/>
          <p:cNvCxnSpPr/>
          <p:nvPr/>
        </p:nvCxnSpPr>
        <p:spPr>
          <a:xfrm>
            <a:off x="559837" y="755783"/>
            <a:ext cx="10506269" cy="1865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54915" y="171008"/>
            <a:ext cx="100766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2) </a:t>
            </a:r>
            <a:r>
              <a:rPr lang="ko-KR" altLang="en-US" sz="3200" dirty="0"/>
              <a:t>수학 </a:t>
            </a:r>
            <a:r>
              <a:rPr lang="en-US" altLang="ko-KR" sz="3200" dirty="0"/>
              <a:t>- </a:t>
            </a:r>
            <a:r>
              <a:rPr lang="en-US" altLang="ko-KR" sz="3200" dirty="0" err="1"/>
              <a:t>mathplotlib</a:t>
            </a:r>
            <a:r>
              <a:rPr lang="en-US" altLang="ko-KR" sz="3200" dirty="0"/>
              <a:t> </a:t>
            </a:r>
            <a:r>
              <a:rPr lang="ko-KR" altLang="en-US" sz="3200" dirty="0"/>
              <a:t>맛보기</a:t>
            </a:r>
            <a:r>
              <a:rPr lang="en-US" altLang="ko-KR" sz="3200" dirty="0"/>
              <a:t>, statistics </a:t>
            </a:r>
            <a:r>
              <a:rPr lang="ko-KR" altLang="en-US" sz="3200" dirty="0"/>
              <a:t>모듈 사용 예제</a:t>
            </a:r>
            <a:endParaRPr lang="ko-KR" altLang="en-US" sz="3200" b="1" dirty="0">
              <a:solidFill>
                <a:schemeClr val="tx2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D814FF-3ABB-1F0B-2BD3-31F4BB57E073}"/>
              </a:ext>
            </a:extLst>
          </p:cNvPr>
          <p:cNvSpPr txBox="1"/>
          <p:nvPr/>
        </p:nvSpPr>
        <p:spPr>
          <a:xfrm>
            <a:off x="547394" y="5056320"/>
            <a:ext cx="1086083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Symbol" panose="05050102010706020507" pitchFamily="18" charset="2"/>
              <a:buChar char="Þ"/>
            </a:pPr>
            <a:r>
              <a:rPr lang="ko-KR" altLang="en-US" sz="2000" dirty="0"/>
              <a:t>먼저 </a:t>
            </a:r>
            <a:r>
              <a:rPr lang="en-US" altLang="ko-KR" sz="2000" dirty="0" err="1"/>
              <a:t>cmd</a:t>
            </a:r>
            <a:r>
              <a:rPr lang="ko-KR" altLang="en-US" sz="2000" dirty="0"/>
              <a:t>창에서 </a:t>
            </a:r>
            <a:r>
              <a:rPr lang="en-US" altLang="ko-KR" sz="2000" dirty="0"/>
              <a:t>pip install </a:t>
            </a:r>
            <a:r>
              <a:rPr lang="en-US" altLang="ko-KR" sz="2000" dirty="0" err="1"/>
              <a:t>mathplotlib</a:t>
            </a:r>
            <a:r>
              <a:rPr lang="en-US" altLang="ko-KR" sz="2000" dirty="0"/>
              <a:t> </a:t>
            </a:r>
            <a:r>
              <a:rPr lang="ko-KR" altLang="en-US" sz="2000" dirty="0"/>
              <a:t>이라고 명령하여 </a:t>
            </a:r>
            <a:r>
              <a:rPr lang="en-US" altLang="ko-KR" sz="2000" dirty="0"/>
              <a:t>matplotlib</a:t>
            </a:r>
            <a:r>
              <a:rPr lang="ko-KR" altLang="en-US" sz="2000" dirty="0"/>
              <a:t>을 설치함</a:t>
            </a:r>
            <a:endParaRPr lang="en-US" altLang="ko-KR" sz="2000" dirty="0"/>
          </a:p>
          <a:p>
            <a:pPr marL="342900" indent="-342900">
              <a:buFont typeface="Symbol" panose="05050102010706020507" pitchFamily="18" charset="2"/>
              <a:buChar char="Þ"/>
            </a:pPr>
            <a:r>
              <a:rPr lang="ko-KR" altLang="en-US" sz="2000" dirty="0"/>
              <a:t>이후 </a:t>
            </a:r>
            <a:r>
              <a:rPr lang="en-US" altLang="ko-KR" sz="2000" dirty="0"/>
              <a:t>[import </a:t>
            </a:r>
            <a:r>
              <a:rPr lang="en-US" altLang="ko-KR" sz="2000" dirty="0" err="1"/>
              <a:t>matplotlib.pyplot</a:t>
            </a:r>
            <a:r>
              <a:rPr lang="en-US" altLang="ko-KR" sz="2000" dirty="0"/>
              <a:t> as </a:t>
            </a:r>
            <a:r>
              <a:rPr lang="en-US" altLang="ko-KR" sz="2000" dirty="0" err="1"/>
              <a:t>plt</a:t>
            </a:r>
            <a:r>
              <a:rPr lang="en-US" altLang="ko-KR" sz="2000" dirty="0"/>
              <a:t>]</a:t>
            </a:r>
            <a:r>
              <a:rPr lang="ko-KR" altLang="en-US" sz="2000" dirty="0"/>
              <a:t>로 </a:t>
            </a:r>
            <a:r>
              <a:rPr lang="en-US" altLang="ko-KR" sz="2000" dirty="0" err="1"/>
              <a:t>mathplotlib</a:t>
            </a:r>
            <a:r>
              <a:rPr lang="ko-KR" altLang="en-US" sz="2000" dirty="0"/>
              <a:t>의 </a:t>
            </a:r>
            <a:r>
              <a:rPr lang="en-US" altLang="ko-KR" sz="2000" dirty="0" err="1"/>
              <a:t>pyplot</a:t>
            </a:r>
            <a:r>
              <a:rPr lang="ko-KR" altLang="en-US" sz="2000" dirty="0"/>
              <a:t>를 가지고 옴 </a:t>
            </a:r>
            <a:endParaRPr lang="en-US" altLang="ko-KR" sz="2000" dirty="0"/>
          </a:p>
          <a:p>
            <a:pPr marL="342900" indent="-342900">
              <a:buFont typeface="Symbol" panose="05050102010706020507" pitchFamily="18" charset="2"/>
              <a:buChar char="Þ"/>
            </a:pPr>
            <a:r>
              <a:rPr lang="en-US" altLang="ko-KR" sz="2000" dirty="0" err="1"/>
              <a:t>plt.plot</a:t>
            </a:r>
            <a:r>
              <a:rPr lang="en-US" altLang="ko-KR" sz="2000" dirty="0"/>
              <a:t>(</a:t>
            </a:r>
            <a:r>
              <a:rPr lang="ko-KR" altLang="en-US" sz="2000" dirty="0" err="1"/>
              <a:t>리스트값</a:t>
            </a:r>
            <a:r>
              <a:rPr lang="en-US" altLang="ko-KR" sz="2000" dirty="0"/>
              <a:t>) </a:t>
            </a:r>
            <a:r>
              <a:rPr lang="ko-KR" altLang="en-US" sz="2000" dirty="0"/>
              <a:t>함수로 </a:t>
            </a:r>
            <a:r>
              <a:rPr lang="ko-KR" altLang="en-US" sz="2000" dirty="0" err="1"/>
              <a:t>리스트값을</a:t>
            </a:r>
            <a:r>
              <a:rPr lang="ko-KR" altLang="en-US" sz="2000" dirty="0"/>
              <a:t> 그래프함수에 전달함 </a:t>
            </a:r>
            <a:endParaRPr lang="en-US" altLang="ko-KR" sz="2000" dirty="0"/>
          </a:p>
          <a:p>
            <a:pPr marL="342900" indent="-342900">
              <a:buFont typeface="Symbol" panose="05050102010706020507" pitchFamily="18" charset="2"/>
              <a:buChar char="Þ"/>
            </a:pPr>
            <a:r>
              <a:rPr lang="en-US" altLang="ko-KR" sz="2000" dirty="0" err="1"/>
              <a:t>plt.show</a:t>
            </a:r>
            <a:r>
              <a:rPr lang="en-US" altLang="ko-KR" sz="2000" dirty="0"/>
              <a:t>()</a:t>
            </a:r>
            <a:r>
              <a:rPr lang="ko-KR" altLang="en-US" sz="2000" dirty="0"/>
              <a:t>를 통하여 그래프를 그림</a:t>
            </a:r>
            <a:endParaRPr lang="ko-KR" altLang="en-US" sz="2000" b="1" i="1" dirty="0">
              <a:solidFill>
                <a:schemeClr val="tx2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2A1038E-607B-BAE7-3573-FBCB81A25E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837" y="942737"/>
            <a:ext cx="8556114" cy="3595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9351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42042"/>
            <a:ext cx="12192000" cy="6858000"/>
          </a:xfrm>
          <a:prstGeom prst="rect">
            <a:avLst/>
          </a:prstGeom>
          <a:solidFill>
            <a:srgbClr val="066AB5">
              <a:alpha val="4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11202954" y="373225"/>
            <a:ext cx="796213" cy="195943"/>
            <a:chOff x="11202954" y="373225"/>
            <a:chExt cx="796213" cy="195943"/>
          </a:xfrm>
        </p:grpSpPr>
        <p:sp>
          <p:nvSpPr>
            <p:cNvPr id="14" name="순서도: 연결자 13"/>
            <p:cNvSpPr/>
            <p:nvPr/>
          </p:nvSpPr>
          <p:spPr>
            <a:xfrm>
              <a:off x="1179389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순서도: 연결자 14"/>
            <p:cNvSpPr/>
            <p:nvPr/>
          </p:nvSpPr>
          <p:spPr>
            <a:xfrm>
              <a:off x="1149842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순서도: 연결자 15"/>
            <p:cNvSpPr/>
            <p:nvPr/>
          </p:nvSpPr>
          <p:spPr>
            <a:xfrm>
              <a:off x="11202954" y="373225"/>
              <a:ext cx="205273" cy="195943"/>
            </a:xfrm>
            <a:prstGeom prst="flowChartConnector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" name="직선 연결선 2"/>
          <p:cNvCxnSpPr/>
          <p:nvPr/>
        </p:nvCxnSpPr>
        <p:spPr>
          <a:xfrm>
            <a:off x="559837" y="755783"/>
            <a:ext cx="10506269" cy="1865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54915" y="171008"/>
            <a:ext cx="100766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2) </a:t>
            </a:r>
            <a:r>
              <a:rPr lang="ko-KR" altLang="en-US" sz="3200" dirty="0"/>
              <a:t>수학 </a:t>
            </a:r>
            <a:r>
              <a:rPr lang="en-US" altLang="ko-KR" sz="3200" dirty="0"/>
              <a:t>- </a:t>
            </a:r>
            <a:r>
              <a:rPr lang="en-US" altLang="ko-KR" sz="3200" dirty="0" err="1"/>
              <a:t>mathplotlib</a:t>
            </a:r>
            <a:r>
              <a:rPr lang="en-US" altLang="ko-KR" sz="3200" dirty="0"/>
              <a:t> </a:t>
            </a:r>
            <a:r>
              <a:rPr lang="ko-KR" altLang="en-US" sz="3200" dirty="0"/>
              <a:t>맛보기</a:t>
            </a:r>
            <a:r>
              <a:rPr lang="en-US" altLang="ko-KR" sz="3200" dirty="0"/>
              <a:t>, statistics </a:t>
            </a:r>
            <a:r>
              <a:rPr lang="ko-KR" altLang="en-US" sz="3200" dirty="0"/>
              <a:t>모듈 사용 예제</a:t>
            </a:r>
            <a:endParaRPr lang="ko-KR" altLang="en-US" sz="3200" b="1" dirty="0">
              <a:solidFill>
                <a:schemeClr val="tx2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4BBD99C-BE64-044C-224F-38CA35032B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837" y="968833"/>
            <a:ext cx="10506268" cy="5776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8072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42042"/>
            <a:ext cx="12192000" cy="6858000"/>
          </a:xfrm>
          <a:prstGeom prst="rect">
            <a:avLst/>
          </a:prstGeom>
          <a:solidFill>
            <a:srgbClr val="066AB5">
              <a:alpha val="4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11202954" y="373225"/>
            <a:ext cx="796213" cy="195943"/>
            <a:chOff x="11202954" y="373225"/>
            <a:chExt cx="796213" cy="195943"/>
          </a:xfrm>
        </p:grpSpPr>
        <p:sp>
          <p:nvSpPr>
            <p:cNvPr id="14" name="순서도: 연결자 13"/>
            <p:cNvSpPr/>
            <p:nvPr/>
          </p:nvSpPr>
          <p:spPr>
            <a:xfrm>
              <a:off x="1179389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순서도: 연결자 14"/>
            <p:cNvSpPr/>
            <p:nvPr/>
          </p:nvSpPr>
          <p:spPr>
            <a:xfrm>
              <a:off x="1149842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순서도: 연결자 15"/>
            <p:cNvSpPr/>
            <p:nvPr/>
          </p:nvSpPr>
          <p:spPr>
            <a:xfrm>
              <a:off x="11202954" y="373225"/>
              <a:ext cx="205273" cy="195943"/>
            </a:xfrm>
            <a:prstGeom prst="flowChartConnector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" name="직선 연결선 2"/>
          <p:cNvCxnSpPr/>
          <p:nvPr/>
        </p:nvCxnSpPr>
        <p:spPr>
          <a:xfrm>
            <a:off x="559837" y="755783"/>
            <a:ext cx="10506269" cy="1865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54915" y="171008"/>
            <a:ext cx="100766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2) </a:t>
            </a:r>
            <a:r>
              <a:rPr lang="ko-KR" altLang="en-US" sz="3200" dirty="0"/>
              <a:t>수학 </a:t>
            </a:r>
            <a:r>
              <a:rPr lang="en-US" altLang="ko-KR" sz="3200" dirty="0"/>
              <a:t>- </a:t>
            </a:r>
            <a:r>
              <a:rPr lang="en-US" altLang="ko-KR" sz="3200" dirty="0" err="1"/>
              <a:t>mathplotlib</a:t>
            </a:r>
            <a:r>
              <a:rPr lang="en-US" altLang="ko-KR" sz="3200" dirty="0"/>
              <a:t> </a:t>
            </a:r>
            <a:r>
              <a:rPr lang="ko-KR" altLang="en-US" sz="3200" dirty="0"/>
              <a:t>맛보기</a:t>
            </a:r>
            <a:r>
              <a:rPr lang="en-US" altLang="ko-KR" sz="3200" dirty="0"/>
              <a:t>, statistics </a:t>
            </a:r>
            <a:r>
              <a:rPr lang="ko-KR" altLang="en-US" sz="3200" dirty="0"/>
              <a:t>모듈 사용 예제</a:t>
            </a:r>
            <a:endParaRPr lang="ko-KR" altLang="en-US" sz="3200" b="1" dirty="0">
              <a:solidFill>
                <a:schemeClr val="tx2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D814FF-3ABB-1F0B-2BD3-31F4BB57E073}"/>
              </a:ext>
            </a:extLst>
          </p:cNvPr>
          <p:cNvSpPr txBox="1"/>
          <p:nvPr/>
        </p:nvSpPr>
        <p:spPr>
          <a:xfrm>
            <a:off x="547394" y="5343618"/>
            <a:ext cx="108608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ko-KR" sz="2000" dirty="0"/>
              <a:t>statistics </a:t>
            </a:r>
            <a:r>
              <a:rPr lang="ko-KR" altLang="en-US" sz="2000" dirty="0"/>
              <a:t>모듈 사용 예제</a:t>
            </a:r>
            <a:endParaRPr lang="en-US" altLang="ko-KR" sz="2000" dirty="0"/>
          </a:p>
          <a:p>
            <a:pPr marL="342900" indent="-342900">
              <a:buFont typeface="Symbol" panose="05050102010706020507" pitchFamily="18" charset="2"/>
              <a:buChar char="Þ"/>
            </a:pPr>
            <a:r>
              <a:rPr lang="ko-KR" altLang="en-US" sz="2000" dirty="0"/>
              <a:t>통계 관련 모듈 평균</a:t>
            </a:r>
            <a:r>
              <a:rPr lang="en-US" altLang="ko-KR" sz="2000" dirty="0"/>
              <a:t>(mean), </a:t>
            </a:r>
            <a:r>
              <a:rPr lang="ko-KR" altLang="en-US" sz="2000" dirty="0"/>
              <a:t>표준편차</a:t>
            </a:r>
            <a:r>
              <a:rPr lang="en-US" altLang="ko-KR" sz="2000" dirty="0"/>
              <a:t>(</a:t>
            </a:r>
            <a:r>
              <a:rPr lang="en-US" altLang="ko-KR" sz="2000" dirty="0" err="1"/>
              <a:t>stdev</a:t>
            </a:r>
            <a:r>
              <a:rPr lang="en-US" altLang="ko-KR" sz="2000" dirty="0"/>
              <a:t>), </a:t>
            </a:r>
            <a:r>
              <a:rPr lang="ko-KR" altLang="en-US" sz="2000" dirty="0"/>
              <a:t>분산</a:t>
            </a:r>
            <a:r>
              <a:rPr lang="en-US" altLang="ko-KR" sz="2000" dirty="0"/>
              <a:t>(variance)</a:t>
            </a:r>
            <a:r>
              <a:rPr lang="ko-KR" altLang="en-US" sz="2000" dirty="0"/>
              <a:t>등을 구하는데 사용아 가능함</a:t>
            </a:r>
            <a:endParaRPr lang="en-US" altLang="ko-KR" sz="2000" dirty="0"/>
          </a:p>
          <a:p>
            <a:pPr marL="342900" indent="-342900">
              <a:buFont typeface="Symbol" panose="05050102010706020507" pitchFamily="18" charset="2"/>
              <a:buChar char="Þ"/>
            </a:pPr>
            <a:r>
              <a:rPr lang="en-US" altLang="ko-KR" sz="2000" dirty="0"/>
              <a:t>TIP: s.</a:t>
            </a:r>
            <a:r>
              <a:rPr lang="ko-KR" altLang="en-US" sz="2000" dirty="0"/>
              <a:t>까지 입력하고 몇 초 기다리면 </a:t>
            </a:r>
            <a:r>
              <a:rPr lang="en-US" altLang="ko-KR" sz="2000" dirty="0"/>
              <a:t>s </a:t>
            </a:r>
            <a:r>
              <a:rPr lang="ko-KR" altLang="en-US" sz="2000" dirty="0"/>
              <a:t>모듈의 함수가 리스트로 나옴</a:t>
            </a:r>
            <a:r>
              <a:rPr lang="en-US" altLang="ko-KR" sz="2000" dirty="0"/>
              <a:t>(</a:t>
            </a:r>
            <a:r>
              <a:rPr lang="ko-KR" altLang="en-US" sz="2000" dirty="0"/>
              <a:t>실습 참고</a:t>
            </a:r>
            <a:r>
              <a:rPr lang="en-US" altLang="ko-KR" sz="2000" dirty="0"/>
              <a:t>) </a:t>
            </a:r>
            <a:endParaRPr lang="ko-KR" altLang="en-US" sz="2000" b="1" i="1" dirty="0">
              <a:solidFill>
                <a:schemeClr val="tx2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D0FA66C-61BD-EDFB-4BCC-4815A463A2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837" y="843711"/>
            <a:ext cx="8808556" cy="4407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297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42042"/>
            <a:ext cx="12192000" cy="6858000"/>
          </a:xfrm>
          <a:prstGeom prst="rect">
            <a:avLst/>
          </a:prstGeom>
          <a:solidFill>
            <a:srgbClr val="066AB5">
              <a:alpha val="4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11202954" y="373225"/>
            <a:ext cx="796213" cy="195943"/>
            <a:chOff x="11202954" y="373225"/>
            <a:chExt cx="796213" cy="195943"/>
          </a:xfrm>
        </p:grpSpPr>
        <p:sp>
          <p:nvSpPr>
            <p:cNvPr id="14" name="순서도: 연결자 13"/>
            <p:cNvSpPr/>
            <p:nvPr/>
          </p:nvSpPr>
          <p:spPr>
            <a:xfrm>
              <a:off x="1179389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순서도: 연결자 14"/>
            <p:cNvSpPr/>
            <p:nvPr/>
          </p:nvSpPr>
          <p:spPr>
            <a:xfrm>
              <a:off x="1149842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순서도: 연결자 15"/>
            <p:cNvSpPr/>
            <p:nvPr/>
          </p:nvSpPr>
          <p:spPr>
            <a:xfrm>
              <a:off x="11202954" y="373225"/>
              <a:ext cx="205273" cy="195943"/>
            </a:xfrm>
            <a:prstGeom prst="flowChartConnector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" name="직선 연결선 2"/>
          <p:cNvCxnSpPr/>
          <p:nvPr/>
        </p:nvCxnSpPr>
        <p:spPr>
          <a:xfrm>
            <a:off x="559837" y="755783"/>
            <a:ext cx="10506269" cy="1865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54915" y="171008"/>
            <a:ext cx="100766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2) </a:t>
            </a:r>
            <a:r>
              <a:rPr lang="ko-KR" altLang="en-US" sz="3200" dirty="0"/>
              <a:t>수학 </a:t>
            </a:r>
            <a:r>
              <a:rPr lang="en-US" altLang="ko-KR" sz="3200" dirty="0"/>
              <a:t>- </a:t>
            </a:r>
            <a:r>
              <a:rPr lang="en-US" altLang="ko-KR" sz="3200" dirty="0" err="1"/>
              <a:t>mathplotlib</a:t>
            </a:r>
            <a:r>
              <a:rPr lang="en-US" altLang="ko-KR" sz="3200" dirty="0"/>
              <a:t> </a:t>
            </a:r>
            <a:r>
              <a:rPr lang="ko-KR" altLang="en-US" sz="3200" dirty="0"/>
              <a:t>맛보기</a:t>
            </a:r>
            <a:r>
              <a:rPr lang="en-US" altLang="ko-KR" sz="3200" dirty="0"/>
              <a:t>, statistics </a:t>
            </a:r>
            <a:r>
              <a:rPr lang="ko-KR" altLang="en-US" sz="3200" dirty="0"/>
              <a:t>모듈 사용 예제</a:t>
            </a:r>
            <a:endParaRPr lang="ko-KR" altLang="en-US" sz="3200" b="1" dirty="0">
              <a:solidFill>
                <a:schemeClr val="tx2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D814FF-3ABB-1F0B-2BD3-31F4BB57E073}"/>
              </a:ext>
            </a:extLst>
          </p:cNvPr>
          <p:cNvSpPr txBox="1"/>
          <p:nvPr/>
        </p:nvSpPr>
        <p:spPr>
          <a:xfrm>
            <a:off x="444757" y="984435"/>
            <a:ext cx="108608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i="1" dirty="0">
                <a:solidFill>
                  <a:schemeClr val="tx2"/>
                </a:solidFill>
              </a:rPr>
              <a:t>Q. </a:t>
            </a:r>
            <a:r>
              <a:rPr lang="en-US" altLang="ko-KR" sz="2000" dirty="0"/>
              <a:t>100km</a:t>
            </a:r>
            <a:r>
              <a:rPr lang="ko-KR" altLang="en-US" sz="2000" dirty="0"/>
              <a:t>의 거리를 갈 때는 시속 </a:t>
            </a:r>
            <a:r>
              <a:rPr lang="en-US" altLang="ko-KR" sz="2000" dirty="0"/>
              <a:t>120km, </a:t>
            </a:r>
            <a:r>
              <a:rPr lang="ko-KR" altLang="en-US" sz="2000" dirty="0"/>
              <a:t>올 때는 </a:t>
            </a:r>
            <a:r>
              <a:rPr lang="en-US" altLang="ko-KR" sz="2000" dirty="0"/>
              <a:t>80km</a:t>
            </a:r>
            <a:r>
              <a:rPr lang="ko-KR" altLang="en-US" sz="2000" dirty="0"/>
              <a:t>로 왔을 때 평균 시속 몇 </a:t>
            </a:r>
            <a:r>
              <a:rPr lang="en-US" altLang="ko-KR" sz="2000" dirty="0"/>
              <a:t>km</a:t>
            </a:r>
            <a:r>
              <a:rPr lang="ko-KR" altLang="en-US" sz="2000" dirty="0"/>
              <a:t>로 왔는가</a:t>
            </a:r>
            <a:r>
              <a:rPr lang="en-US" altLang="ko-KR" sz="2000" dirty="0"/>
              <a:t>?</a:t>
            </a:r>
            <a:endParaRPr lang="ko-KR" altLang="en-US" sz="2000" b="1" i="1" dirty="0">
              <a:solidFill>
                <a:schemeClr val="tx2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DFE02DC-03BE-465E-0571-F8FB564366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744" y="1594539"/>
            <a:ext cx="10546454" cy="2719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8925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42042"/>
            <a:ext cx="12192000" cy="6858000"/>
          </a:xfrm>
          <a:prstGeom prst="rect">
            <a:avLst/>
          </a:prstGeom>
          <a:solidFill>
            <a:srgbClr val="066AB5">
              <a:alpha val="4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11202954" y="373225"/>
            <a:ext cx="796213" cy="195943"/>
            <a:chOff x="11202954" y="373225"/>
            <a:chExt cx="796213" cy="195943"/>
          </a:xfrm>
        </p:grpSpPr>
        <p:sp>
          <p:nvSpPr>
            <p:cNvPr id="14" name="순서도: 연결자 13"/>
            <p:cNvSpPr/>
            <p:nvPr/>
          </p:nvSpPr>
          <p:spPr>
            <a:xfrm>
              <a:off x="1179389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순서도: 연결자 14"/>
            <p:cNvSpPr/>
            <p:nvPr/>
          </p:nvSpPr>
          <p:spPr>
            <a:xfrm>
              <a:off x="1149842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순서도: 연결자 15"/>
            <p:cNvSpPr/>
            <p:nvPr/>
          </p:nvSpPr>
          <p:spPr>
            <a:xfrm>
              <a:off x="11202954" y="373225"/>
              <a:ext cx="205273" cy="195943"/>
            </a:xfrm>
            <a:prstGeom prst="flowChartConnector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" name="직선 연결선 2"/>
          <p:cNvCxnSpPr/>
          <p:nvPr/>
        </p:nvCxnSpPr>
        <p:spPr>
          <a:xfrm>
            <a:off x="559837" y="755783"/>
            <a:ext cx="10506269" cy="1865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54915" y="171008"/>
            <a:ext cx="100766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3) </a:t>
            </a:r>
            <a:r>
              <a:rPr lang="ko-KR" altLang="en-US" sz="3200" dirty="0"/>
              <a:t>시간</a:t>
            </a:r>
            <a:r>
              <a:rPr lang="en-US" altLang="ko-KR" sz="3200" dirty="0"/>
              <a:t>, </a:t>
            </a:r>
            <a:r>
              <a:rPr lang="ko-KR" altLang="en-US" sz="3200" dirty="0"/>
              <a:t>난수 발생 </a:t>
            </a:r>
            <a:r>
              <a:rPr lang="en-US" altLang="ko-KR" sz="3200" dirty="0"/>
              <a:t>- time </a:t>
            </a:r>
            <a:r>
              <a:rPr lang="ko-KR" altLang="en-US" sz="3200" dirty="0"/>
              <a:t>모듈</a:t>
            </a:r>
            <a:r>
              <a:rPr lang="en-US" altLang="ko-KR" sz="3200" dirty="0"/>
              <a:t>, datetime </a:t>
            </a:r>
            <a:r>
              <a:rPr lang="ko-KR" altLang="en-US" sz="3200" dirty="0"/>
              <a:t>모듈 </a:t>
            </a:r>
            <a:endParaRPr lang="ko-KR" altLang="en-US" sz="3200" b="1" dirty="0">
              <a:solidFill>
                <a:schemeClr val="tx2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D814FF-3ABB-1F0B-2BD3-31F4BB57E073}"/>
              </a:ext>
            </a:extLst>
          </p:cNvPr>
          <p:cNvSpPr txBox="1"/>
          <p:nvPr/>
        </p:nvSpPr>
        <p:spPr>
          <a:xfrm>
            <a:off x="547394" y="984435"/>
            <a:ext cx="1086083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ko-KR" sz="2000" dirty="0"/>
              <a:t>time </a:t>
            </a:r>
            <a:r>
              <a:rPr lang="ko-KR" altLang="en-US" sz="2000" dirty="0"/>
              <a:t>모듈</a:t>
            </a:r>
            <a:endParaRPr lang="en-US" altLang="ko-KR" sz="2000" dirty="0"/>
          </a:p>
          <a:p>
            <a:pPr marL="342900" indent="-342900">
              <a:buFont typeface="Symbol" panose="05050102010706020507" pitchFamily="18" charset="2"/>
              <a:buChar char="Þ"/>
            </a:pPr>
            <a:r>
              <a:rPr lang="en-US" altLang="ko-KR" sz="2000" dirty="0"/>
              <a:t>time </a:t>
            </a:r>
            <a:r>
              <a:rPr lang="ko-KR" altLang="en-US" sz="2000" dirty="0"/>
              <a:t>모듈을 </a:t>
            </a:r>
            <a:r>
              <a:rPr lang="ko-KR" altLang="en-US" sz="2000" dirty="0" err="1"/>
              <a:t>임포트</a:t>
            </a:r>
            <a:r>
              <a:rPr lang="ko-KR" altLang="en-US" sz="2000" dirty="0"/>
              <a:t> 후 </a:t>
            </a:r>
            <a:r>
              <a:rPr lang="en-US" altLang="ko-KR" sz="2000" dirty="0"/>
              <a:t>time()</a:t>
            </a:r>
            <a:r>
              <a:rPr lang="ko-KR" altLang="en-US" sz="2000" dirty="0"/>
              <a:t>함수를 사용하여 현재 시간을 얻음 </a:t>
            </a:r>
            <a:endParaRPr lang="en-US" altLang="ko-KR" sz="2000" dirty="0"/>
          </a:p>
          <a:p>
            <a:pPr marL="342900" indent="-342900">
              <a:buFont typeface="Symbol" panose="05050102010706020507" pitchFamily="18" charset="2"/>
              <a:buChar char="Þ"/>
            </a:pPr>
            <a:r>
              <a:rPr lang="ko-KR" altLang="en-US" sz="2000" dirty="0"/>
              <a:t>얻어진 시간은 </a:t>
            </a:r>
            <a:r>
              <a:rPr lang="en-US" altLang="ko-KR" sz="2000" dirty="0"/>
              <a:t>1970.1.1 0</a:t>
            </a:r>
            <a:r>
              <a:rPr lang="ko-KR" altLang="en-US" sz="2000" dirty="0"/>
              <a:t>시 </a:t>
            </a:r>
            <a:r>
              <a:rPr lang="en-US" altLang="ko-KR" sz="2000" dirty="0"/>
              <a:t>0</a:t>
            </a:r>
            <a:r>
              <a:rPr lang="ko-KR" altLang="en-US" sz="2000" dirty="0"/>
              <a:t>분 </a:t>
            </a:r>
            <a:r>
              <a:rPr lang="en-US" altLang="ko-KR" sz="2000" dirty="0"/>
              <a:t>0</a:t>
            </a:r>
            <a:r>
              <a:rPr lang="ko-KR" altLang="en-US" sz="2000" dirty="0"/>
              <a:t>초로 부터 몇 초가 지났는지 표시함 </a:t>
            </a:r>
            <a:endParaRPr lang="en-US" altLang="ko-KR" sz="2000" dirty="0"/>
          </a:p>
          <a:p>
            <a:pPr marL="342900" indent="-342900">
              <a:buFont typeface="Symbol" panose="05050102010706020507" pitchFamily="18" charset="2"/>
              <a:buChar char="Þ"/>
            </a:pPr>
            <a:r>
              <a:rPr lang="ko-KR" altLang="en-US" sz="2000" dirty="0"/>
              <a:t>하지만 한국표준시는 </a:t>
            </a:r>
            <a:r>
              <a:rPr lang="en-US" altLang="ko-KR" sz="2000" dirty="0"/>
              <a:t>+9</a:t>
            </a:r>
            <a:r>
              <a:rPr lang="ko-KR" altLang="en-US" sz="2000" dirty="0"/>
              <a:t>시간으로 </a:t>
            </a:r>
            <a:r>
              <a:rPr lang="en-US" altLang="ko-KR" sz="2000" dirty="0"/>
              <a:t>1970.1.1. </a:t>
            </a:r>
            <a:r>
              <a:rPr lang="ko-KR" altLang="en-US" sz="2000" dirty="0"/>
              <a:t>오전 </a:t>
            </a:r>
            <a:r>
              <a:rPr lang="en-US" altLang="ko-KR" sz="2000" dirty="0"/>
              <a:t>9</a:t>
            </a:r>
            <a:r>
              <a:rPr lang="ko-KR" altLang="en-US" sz="2000" dirty="0"/>
              <a:t>시 정각부터</a:t>
            </a:r>
            <a:endParaRPr lang="en-US" altLang="ko-KR" sz="2000" dirty="0"/>
          </a:p>
          <a:p>
            <a:pPr marL="342900" indent="-342900">
              <a:buFont typeface="Symbol" panose="05050102010706020507" pitchFamily="18" charset="2"/>
              <a:buChar char="Þ"/>
            </a:pPr>
            <a:r>
              <a:rPr lang="en-US" altLang="ko-KR" sz="2000" dirty="0" err="1"/>
              <a:t>ctime</a:t>
            </a:r>
            <a:r>
              <a:rPr lang="en-US" altLang="ko-KR" sz="2000" dirty="0"/>
              <a:t>()</a:t>
            </a:r>
            <a:r>
              <a:rPr lang="ko-KR" altLang="en-US" sz="2000" dirty="0"/>
              <a:t>함수로 시각을 영문 문자형식으로 표시가 가능함 </a:t>
            </a:r>
            <a:endParaRPr lang="en-US" altLang="ko-KR" sz="2000" dirty="0"/>
          </a:p>
          <a:p>
            <a:pPr marL="342900" indent="-342900">
              <a:buFont typeface="Symbol" panose="05050102010706020507" pitchFamily="18" charset="2"/>
              <a:buChar char="Þ"/>
            </a:pPr>
            <a:endParaRPr lang="ko-KR" altLang="en-US" sz="2000" b="1" i="1" dirty="0">
              <a:solidFill>
                <a:schemeClr val="tx2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AE3A664-1CAB-8A7D-4DA7-1F58BE8286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394" y="2759403"/>
            <a:ext cx="5476168" cy="3618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4679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42042"/>
            <a:ext cx="12192000" cy="6858000"/>
          </a:xfrm>
          <a:prstGeom prst="rect">
            <a:avLst/>
          </a:prstGeom>
          <a:solidFill>
            <a:srgbClr val="066AB5">
              <a:alpha val="4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11202954" y="373225"/>
            <a:ext cx="796213" cy="195943"/>
            <a:chOff x="11202954" y="373225"/>
            <a:chExt cx="796213" cy="195943"/>
          </a:xfrm>
        </p:grpSpPr>
        <p:sp>
          <p:nvSpPr>
            <p:cNvPr id="14" name="순서도: 연결자 13"/>
            <p:cNvSpPr/>
            <p:nvPr/>
          </p:nvSpPr>
          <p:spPr>
            <a:xfrm>
              <a:off x="1179389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순서도: 연결자 14"/>
            <p:cNvSpPr/>
            <p:nvPr/>
          </p:nvSpPr>
          <p:spPr>
            <a:xfrm>
              <a:off x="1149842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순서도: 연결자 15"/>
            <p:cNvSpPr/>
            <p:nvPr/>
          </p:nvSpPr>
          <p:spPr>
            <a:xfrm>
              <a:off x="11202954" y="373225"/>
              <a:ext cx="205273" cy="195943"/>
            </a:xfrm>
            <a:prstGeom prst="flowChartConnector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" name="직선 연결선 2"/>
          <p:cNvCxnSpPr/>
          <p:nvPr/>
        </p:nvCxnSpPr>
        <p:spPr>
          <a:xfrm>
            <a:off x="559837" y="755783"/>
            <a:ext cx="10506269" cy="1865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54915" y="171008"/>
            <a:ext cx="100766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3) </a:t>
            </a:r>
            <a:r>
              <a:rPr lang="ko-KR" altLang="en-US" sz="3200" dirty="0"/>
              <a:t>시간</a:t>
            </a:r>
            <a:r>
              <a:rPr lang="en-US" altLang="ko-KR" sz="3200" dirty="0"/>
              <a:t>, </a:t>
            </a:r>
            <a:r>
              <a:rPr lang="ko-KR" altLang="en-US" sz="3200" dirty="0"/>
              <a:t>난수 발생 </a:t>
            </a:r>
            <a:r>
              <a:rPr lang="en-US" altLang="ko-KR" sz="3200" dirty="0"/>
              <a:t>- time </a:t>
            </a:r>
            <a:r>
              <a:rPr lang="ko-KR" altLang="en-US" sz="3200" dirty="0"/>
              <a:t>모듈</a:t>
            </a:r>
            <a:r>
              <a:rPr lang="en-US" altLang="ko-KR" sz="3200" dirty="0"/>
              <a:t>, datetime </a:t>
            </a:r>
            <a:r>
              <a:rPr lang="ko-KR" altLang="en-US" sz="3200" dirty="0"/>
              <a:t>모듈 </a:t>
            </a:r>
            <a:endParaRPr lang="ko-KR" altLang="en-US" sz="3200" b="1" dirty="0">
              <a:solidFill>
                <a:schemeClr val="tx2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1D2B423-D511-F5E9-8467-E8A8C1B67C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837" y="1153943"/>
            <a:ext cx="10590877" cy="3836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4722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42042"/>
            <a:ext cx="12192000" cy="6858000"/>
          </a:xfrm>
          <a:prstGeom prst="rect">
            <a:avLst/>
          </a:prstGeom>
          <a:solidFill>
            <a:srgbClr val="066AB5">
              <a:alpha val="4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11202954" y="373225"/>
            <a:ext cx="796213" cy="195943"/>
            <a:chOff x="11202954" y="373225"/>
            <a:chExt cx="796213" cy="195943"/>
          </a:xfrm>
        </p:grpSpPr>
        <p:sp>
          <p:nvSpPr>
            <p:cNvPr id="14" name="순서도: 연결자 13"/>
            <p:cNvSpPr/>
            <p:nvPr/>
          </p:nvSpPr>
          <p:spPr>
            <a:xfrm>
              <a:off x="1179389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순서도: 연결자 14"/>
            <p:cNvSpPr/>
            <p:nvPr/>
          </p:nvSpPr>
          <p:spPr>
            <a:xfrm>
              <a:off x="1149842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순서도: 연결자 15"/>
            <p:cNvSpPr/>
            <p:nvPr/>
          </p:nvSpPr>
          <p:spPr>
            <a:xfrm>
              <a:off x="11202954" y="373225"/>
              <a:ext cx="205273" cy="195943"/>
            </a:xfrm>
            <a:prstGeom prst="flowChartConnector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" name="직선 연결선 2"/>
          <p:cNvCxnSpPr/>
          <p:nvPr/>
        </p:nvCxnSpPr>
        <p:spPr>
          <a:xfrm>
            <a:off x="559837" y="755783"/>
            <a:ext cx="10506269" cy="1865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54915" y="171008"/>
            <a:ext cx="100766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3) </a:t>
            </a:r>
            <a:r>
              <a:rPr lang="ko-KR" altLang="en-US" sz="3200" dirty="0"/>
              <a:t>시간</a:t>
            </a:r>
            <a:r>
              <a:rPr lang="en-US" altLang="ko-KR" sz="3200" dirty="0"/>
              <a:t>, </a:t>
            </a:r>
            <a:r>
              <a:rPr lang="ko-KR" altLang="en-US" sz="3200" dirty="0"/>
              <a:t>난수 발생 </a:t>
            </a:r>
            <a:r>
              <a:rPr lang="en-US" altLang="ko-KR" sz="3200" dirty="0"/>
              <a:t>- time </a:t>
            </a:r>
            <a:r>
              <a:rPr lang="ko-KR" altLang="en-US" sz="3200" dirty="0"/>
              <a:t>모듈</a:t>
            </a:r>
            <a:r>
              <a:rPr lang="en-US" altLang="ko-KR" sz="3200" dirty="0"/>
              <a:t>, datetime </a:t>
            </a:r>
            <a:r>
              <a:rPr lang="ko-KR" altLang="en-US" sz="3200" dirty="0"/>
              <a:t>모듈 </a:t>
            </a:r>
            <a:endParaRPr lang="ko-KR" altLang="en-US" sz="3200" b="1" dirty="0">
              <a:solidFill>
                <a:schemeClr val="tx2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FAE2EC4-595C-7C65-DF05-60E52A48AD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733" y="1153943"/>
            <a:ext cx="11150533" cy="2960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3634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1"/>
            <a:ext cx="12192000" cy="6857998"/>
          </a:xfrm>
          <a:prstGeom prst="rect">
            <a:avLst/>
          </a:prstGeom>
          <a:solidFill>
            <a:srgbClr val="066AB5">
              <a:alpha val="23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액자 12"/>
          <p:cNvSpPr/>
          <p:nvPr/>
        </p:nvSpPr>
        <p:spPr>
          <a:xfrm>
            <a:off x="2461726" y="2551922"/>
            <a:ext cx="7923245" cy="2178698"/>
          </a:xfrm>
          <a:prstGeom prst="frame">
            <a:avLst>
              <a:gd name="adj1" fmla="val 138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789854" y="2921168"/>
            <a:ext cx="675536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b="1" dirty="0">
                <a:solidFill>
                  <a:schemeClr val="tx2"/>
                </a:solidFill>
              </a:rPr>
              <a:t>실습하기 </a:t>
            </a:r>
            <a:r>
              <a:rPr lang="en-US" altLang="ko-KR" sz="6000" b="1" dirty="0">
                <a:solidFill>
                  <a:schemeClr val="tx2"/>
                </a:solidFill>
              </a:rPr>
              <a:t>1</a:t>
            </a:r>
            <a:endParaRPr lang="ko-KR" altLang="en-US" sz="6000" b="1" dirty="0">
              <a:solidFill>
                <a:schemeClr val="tx2"/>
              </a:solidFill>
            </a:endParaRPr>
          </a:p>
        </p:txBody>
      </p:sp>
      <p:sp>
        <p:nvSpPr>
          <p:cNvPr id="14" name="액자 13"/>
          <p:cNvSpPr/>
          <p:nvPr/>
        </p:nvSpPr>
        <p:spPr>
          <a:xfrm>
            <a:off x="2134377" y="2191138"/>
            <a:ext cx="7923245" cy="2178698"/>
          </a:xfrm>
          <a:prstGeom prst="frame">
            <a:avLst>
              <a:gd name="adj1" fmla="val 138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50685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42042"/>
            <a:ext cx="12192000" cy="6858000"/>
          </a:xfrm>
          <a:prstGeom prst="rect">
            <a:avLst/>
          </a:prstGeom>
          <a:solidFill>
            <a:srgbClr val="066AB5">
              <a:alpha val="4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11202954" y="373225"/>
            <a:ext cx="796213" cy="195943"/>
            <a:chOff x="11202954" y="373225"/>
            <a:chExt cx="796213" cy="195943"/>
          </a:xfrm>
        </p:grpSpPr>
        <p:sp>
          <p:nvSpPr>
            <p:cNvPr id="14" name="순서도: 연결자 13"/>
            <p:cNvSpPr/>
            <p:nvPr/>
          </p:nvSpPr>
          <p:spPr>
            <a:xfrm>
              <a:off x="1179389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순서도: 연결자 14"/>
            <p:cNvSpPr/>
            <p:nvPr/>
          </p:nvSpPr>
          <p:spPr>
            <a:xfrm>
              <a:off x="1149842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순서도: 연결자 15"/>
            <p:cNvSpPr/>
            <p:nvPr/>
          </p:nvSpPr>
          <p:spPr>
            <a:xfrm>
              <a:off x="11202954" y="373225"/>
              <a:ext cx="205273" cy="195943"/>
            </a:xfrm>
            <a:prstGeom prst="flowChartConnector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" name="직선 연결선 2"/>
          <p:cNvCxnSpPr/>
          <p:nvPr/>
        </p:nvCxnSpPr>
        <p:spPr>
          <a:xfrm>
            <a:off x="559837" y="755783"/>
            <a:ext cx="10506269" cy="1865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54915" y="171008"/>
            <a:ext cx="100766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3) </a:t>
            </a:r>
            <a:r>
              <a:rPr lang="ko-KR" altLang="en-US" sz="3200" dirty="0"/>
              <a:t>시간</a:t>
            </a:r>
            <a:r>
              <a:rPr lang="en-US" altLang="ko-KR" sz="3200" dirty="0"/>
              <a:t>, </a:t>
            </a:r>
            <a:r>
              <a:rPr lang="ko-KR" altLang="en-US" sz="3200" dirty="0"/>
              <a:t>난수 발생 </a:t>
            </a:r>
            <a:r>
              <a:rPr lang="en-US" altLang="ko-KR" sz="3200" dirty="0"/>
              <a:t>- time </a:t>
            </a:r>
            <a:r>
              <a:rPr lang="ko-KR" altLang="en-US" sz="3200" dirty="0"/>
              <a:t>모듈</a:t>
            </a:r>
            <a:r>
              <a:rPr lang="en-US" altLang="ko-KR" sz="3200" dirty="0"/>
              <a:t>, datetime </a:t>
            </a:r>
            <a:r>
              <a:rPr lang="ko-KR" altLang="en-US" sz="3200" dirty="0"/>
              <a:t>모듈 </a:t>
            </a:r>
            <a:endParaRPr lang="ko-KR" altLang="en-US" sz="3200" b="1" dirty="0">
              <a:solidFill>
                <a:schemeClr val="tx2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1F249CA-1ECA-C16C-747A-06EA1F0998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702" y="1087125"/>
            <a:ext cx="10506269" cy="333901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AAA80E4-019F-1CF8-979C-27A2D23147F0}"/>
              </a:ext>
            </a:extLst>
          </p:cNvPr>
          <p:cNvSpPr txBox="1"/>
          <p:nvPr/>
        </p:nvSpPr>
        <p:spPr>
          <a:xfrm>
            <a:off x="559837" y="4518975"/>
            <a:ext cx="108608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ko-KR" sz="2000" dirty="0"/>
              <a:t>datetime </a:t>
            </a:r>
            <a:r>
              <a:rPr lang="ko-KR" altLang="en-US" sz="2000" dirty="0"/>
              <a:t>모듈 </a:t>
            </a:r>
            <a:endParaRPr lang="en-US" altLang="ko-KR" sz="2000" dirty="0"/>
          </a:p>
          <a:p>
            <a:r>
              <a:rPr lang="en-US" altLang="ko-KR" sz="2000" dirty="0"/>
              <a:t>=&gt; datetime </a:t>
            </a:r>
            <a:r>
              <a:rPr lang="ko-KR" altLang="en-US" sz="2000" dirty="0"/>
              <a:t>모듈의 </a:t>
            </a:r>
            <a:r>
              <a:rPr lang="en-US" altLang="ko-KR" sz="2000" dirty="0"/>
              <a:t>now()</a:t>
            </a:r>
            <a:r>
              <a:rPr lang="ko-KR" altLang="en-US" sz="2000" dirty="0"/>
              <a:t>함수로 보다 직관적으로 시간을 출력할 수 있다</a:t>
            </a:r>
            <a:endParaRPr lang="ko-KR" altLang="en-US" sz="2000" b="1" i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16047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1"/>
            <a:ext cx="12192000" cy="6857998"/>
          </a:xfrm>
          <a:prstGeom prst="rect">
            <a:avLst/>
          </a:prstGeom>
          <a:solidFill>
            <a:srgbClr val="066AB5">
              <a:alpha val="23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액자 12"/>
          <p:cNvSpPr/>
          <p:nvPr/>
        </p:nvSpPr>
        <p:spPr>
          <a:xfrm>
            <a:off x="2461726" y="2551922"/>
            <a:ext cx="7923245" cy="2178698"/>
          </a:xfrm>
          <a:prstGeom prst="frame">
            <a:avLst>
              <a:gd name="adj1" fmla="val 138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789854" y="2921168"/>
            <a:ext cx="675536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b="1" dirty="0">
                <a:solidFill>
                  <a:schemeClr val="tx2"/>
                </a:solidFill>
              </a:rPr>
              <a:t>실습하기 </a:t>
            </a:r>
            <a:r>
              <a:rPr lang="en-US" altLang="ko-KR" sz="6000" b="1" dirty="0">
                <a:solidFill>
                  <a:schemeClr val="tx2"/>
                </a:solidFill>
              </a:rPr>
              <a:t>2</a:t>
            </a:r>
            <a:endParaRPr lang="ko-KR" altLang="en-US" sz="6000" b="1" dirty="0">
              <a:solidFill>
                <a:schemeClr val="tx2"/>
              </a:solidFill>
            </a:endParaRPr>
          </a:p>
        </p:txBody>
      </p:sp>
      <p:sp>
        <p:nvSpPr>
          <p:cNvPr id="14" name="액자 13"/>
          <p:cNvSpPr/>
          <p:nvPr/>
        </p:nvSpPr>
        <p:spPr>
          <a:xfrm>
            <a:off x="2134377" y="2191138"/>
            <a:ext cx="7923245" cy="2178698"/>
          </a:xfrm>
          <a:prstGeom prst="frame">
            <a:avLst>
              <a:gd name="adj1" fmla="val 138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24854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42042"/>
            <a:ext cx="12192000" cy="6858000"/>
          </a:xfrm>
          <a:prstGeom prst="rect">
            <a:avLst/>
          </a:prstGeom>
          <a:solidFill>
            <a:srgbClr val="066AB5">
              <a:alpha val="4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11202954" y="373225"/>
            <a:ext cx="796213" cy="195943"/>
            <a:chOff x="11202954" y="373225"/>
            <a:chExt cx="796213" cy="195943"/>
          </a:xfrm>
        </p:grpSpPr>
        <p:sp>
          <p:nvSpPr>
            <p:cNvPr id="14" name="순서도: 연결자 13"/>
            <p:cNvSpPr/>
            <p:nvPr/>
          </p:nvSpPr>
          <p:spPr>
            <a:xfrm>
              <a:off x="1179389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순서도: 연결자 14"/>
            <p:cNvSpPr/>
            <p:nvPr/>
          </p:nvSpPr>
          <p:spPr>
            <a:xfrm>
              <a:off x="1149842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순서도: 연결자 15"/>
            <p:cNvSpPr/>
            <p:nvPr/>
          </p:nvSpPr>
          <p:spPr>
            <a:xfrm>
              <a:off x="11202954" y="373225"/>
              <a:ext cx="205273" cy="195943"/>
            </a:xfrm>
            <a:prstGeom prst="flowChartConnector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" name="직선 연결선 2"/>
          <p:cNvCxnSpPr/>
          <p:nvPr/>
        </p:nvCxnSpPr>
        <p:spPr>
          <a:xfrm>
            <a:off x="559837" y="755783"/>
            <a:ext cx="10506269" cy="1865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54915" y="171008"/>
            <a:ext cx="110487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1) </a:t>
            </a:r>
            <a:r>
              <a:rPr lang="ko-KR" altLang="en-US" sz="3200" dirty="0"/>
              <a:t>시간</a:t>
            </a:r>
            <a:r>
              <a:rPr lang="en-US" altLang="ko-KR" sz="3200" dirty="0"/>
              <a:t>, </a:t>
            </a:r>
            <a:r>
              <a:rPr lang="ko-KR" altLang="en-US" sz="3200" dirty="0"/>
              <a:t>난수 발생 </a:t>
            </a:r>
            <a:r>
              <a:rPr lang="en-US" altLang="ko-KR" sz="3200" dirty="0"/>
              <a:t>- </a:t>
            </a:r>
            <a:r>
              <a:rPr lang="ko-KR" altLang="en-US" sz="3200" dirty="0"/>
              <a:t>시간차 계산</a:t>
            </a:r>
            <a:r>
              <a:rPr lang="en-US" altLang="ko-KR" sz="3200" dirty="0"/>
              <a:t>, sleep</a:t>
            </a:r>
            <a:r>
              <a:rPr lang="ko-KR" altLang="en-US" sz="3200" dirty="0"/>
              <a:t>함수</a:t>
            </a:r>
            <a:r>
              <a:rPr lang="en-US" altLang="ko-KR" sz="3200" dirty="0"/>
              <a:t>, </a:t>
            </a:r>
            <a:r>
              <a:rPr lang="ko-KR" altLang="en-US" sz="3200" dirty="0"/>
              <a:t>난수 발생</a:t>
            </a:r>
            <a:endParaRPr lang="ko-KR" altLang="en-US" sz="3200" b="1" dirty="0">
              <a:solidFill>
                <a:schemeClr val="tx2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D424257-5F6F-85EB-0EAB-F21CCEE0F9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837" y="984435"/>
            <a:ext cx="10704673" cy="295926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2F58A9C-DB05-D570-7029-4B5F7279C660}"/>
              </a:ext>
            </a:extLst>
          </p:cNvPr>
          <p:cNvSpPr txBox="1"/>
          <p:nvPr/>
        </p:nvSpPr>
        <p:spPr>
          <a:xfrm>
            <a:off x="559837" y="4518975"/>
            <a:ext cx="108608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ko-KR" altLang="en-US" sz="2000" dirty="0"/>
              <a:t>시간차 계산</a:t>
            </a:r>
            <a:endParaRPr lang="en-US" altLang="ko-KR" sz="2000" dirty="0"/>
          </a:p>
          <a:p>
            <a:r>
              <a:rPr lang="en-US" altLang="ko-KR" sz="2000" dirty="0"/>
              <a:t>=&gt; </a:t>
            </a:r>
            <a:r>
              <a:rPr lang="ko-KR" altLang="en-US" sz="2000" dirty="0"/>
              <a:t>시작 시간 초와 종료 시간 초의 차이로 실행 시간을 구할 수 있다</a:t>
            </a:r>
            <a:endParaRPr lang="ko-KR" altLang="en-US" sz="2000" b="1" i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17626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42042"/>
            <a:ext cx="12192000" cy="6858000"/>
          </a:xfrm>
          <a:prstGeom prst="rect">
            <a:avLst/>
          </a:prstGeom>
          <a:solidFill>
            <a:srgbClr val="066AB5">
              <a:alpha val="4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11202954" y="373225"/>
            <a:ext cx="796213" cy="195943"/>
            <a:chOff x="11202954" y="373225"/>
            <a:chExt cx="796213" cy="195943"/>
          </a:xfrm>
        </p:grpSpPr>
        <p:sp>
          <p:nvSpPr>
            <p:cNvPr id="14" name="순서도: 연결자 13"/>
            <p:cNvSpPr/>
            <p:nvPr/>
          </p:nvSpPr>
          <p:spPr>
            <a:xfrm>
              <a:off x="1179389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순서도: 연결자 14"/>
            <p:cNvSpPr/>
            <p:nvPr/>
          </p:nvSpPr>
          <p:spPr>
            <a:xfrm>
              <a:off x="1149842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순서도: 연결자 15"/>
            <p:cNvSpPr/>
            <p:nvPr/>
          </p:nvSpPr>
          <p:spPr>
            <a:xfrm>
              <a:off x="11202954" y="373225"/>
              <a:ext cx="205273" cy="195943"/>
            </a:xfrm>
            <a:prstGeom prst="flowChartConnector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" name="직선 연결선 2"/>
          <p:cNvCxnSpPr/>
          <p:nvPr/>
        </p:nvCxnSpPr>
        <p:spPr>
          <a:xfrm>
            <a:off x="559837" y="755783"/>
            <a:ext cx="10506269" cy="1865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54915" y="171008"/>
            <a:ext cx="110487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1) </a:t>
            </a:r>
            <a:r>
              <a:rPr lang="ko-KR" altLang="en-US" sz="3200" dirty="0"/>
              <a:t>시간</a:t>
            </a:r>
            <a:r>
              <a:rPr lang="en-US" altLang="ko-KR" sz="3200" dirty="0"/>
              <a:t>, </a:t>
            </a:r>
            <a:r>
              <a:rPr lang="ko-KR" altLang="en-US" sz="3200" dirty="0"/>
              <a:t>난수 발생 </a:t>
            </a:r>
            <a:r>
              <a:rPr lang="en-US" altLang="ko-KR" sz="3200" dirty="0"/>
              <a:t>- </a:t>
            </a:r>
            <a:r>
              <a:rPr lang="ko-KR" altLang="en-US" sz="3200" dirty="0"/>
              <a:t>시간차 계산</a:t>
            </a:r>
            <a:r>
              <a:rPr lang="en-US" altLang="ko-KR" sz="3200" dirty="0"/>
              <a:t>, sleep</a:t>
            </a:r>
            <a:r>
              <a:rPr lang="ko-KR" altLang="en-US" sz="3200" dirty="0"/>
              <a:t>함수</a:t>
            </a:r>
            <a:r>
              <a:rPr lang="en-US" altLang="ko-KR" sz="3200" dirty="0"/>
              <a:t>, </a:t>
            </a:r>
            <a:r>
              <a:rPr lang="ko-KR" altLang="en-US" sz="3200" dirty="0"/>
              <a:t>난수 발생</a:t>
            </a:r>
            <a:endParaRPr lang="ko-KR" altLang="en-US" sz="3200" b="1" dirty="0">
              <a:solidFill>
                <a:schemeClr val="tx2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6D4AC6B-C8B6-DAF3-C7DD-AB3964FCC7D7}"/>
              </a:ext>
            </a:extLst>
          </p:cNvPr>
          <p:cNvSpPr txBox="1"/>
          <p:nvPr/>
        </p:nvSpPr>
        <p:spPr>
          <a:xfrm>
            <a:off x="559837" y="5287520"/>
            <a:ext cx="108608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ko-KR" sz="2000" dirty="0"/>
              <a:t>sleep()</a:t>
            </a:r>
            <a:r>
              <a:rPr lang="ko-KR" altLang="en-US" sz="2000" dirty="0"/>
              <a:t>함수</a:t>
            </a:r>
            <a:endParaRPr lang="en-US" altLang="ko-KR" sz="2000" dirty="0"/>
          </a:p>
          <a:p>
            <a:r>
              <a:rPr lang="en-US" altLang="ko-KR" sz="2000" dirty="0"/>
              <a:t>=&gt; sleep(n)</a:t>
            </a:r>
            <a:r>
              <a:rPr lang="ko-KR" altLang="en-US" sz="2000" dirty="0"/>
              <a:t>함수 </a:t>
            </a:r>
            <a:r>
              <a:rPr lang="en-US" altLang="ko-KR" sz="2000" dirty="0"/>
              <a:t>n</a:t>
            </a:r>
            <a:r>
              <a:rPr lang="ko-KR" altLang="en-US" sz="2000" dirty="0"/>
              <a:t>초 동안 실행을 멈춘 후 다시 실행</a:t>
            </a:r>
            <a:endParaRPr lang="ko-KR" altLang="en-US" sz="2000" b="1" i="1" dirty="0">
              <a:solidFill>
                <a:schemeClr val="tx2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3C68529-7AE9-BD7B-B49B-09600D327E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837" y="907701"/>
            <a:ext cx="8152207" cy="4246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2976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42042"/>
            <a:ext cx="12192000" cy="6858000"/>
          </a:xfrm>
          <a:prstGeom prst="rect">
            <a:avLst/>
          </a:prstGeom>
          <a:solidFill>
            <a:srgbClr val="066AB5">
              <a:alpha val="4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3" name="그룹 12"/>
          <p:cNvGrpSpPr/>
          <p:nvPr/>
        </p:nvGrpSpPr>
        <p:grpSpPr>
          <a:xfrm>
            <a:off x="11202954" y="373225"/>
            <a:ext cx="796213" cy="195943"/>
            <a:chOff x="11202954" y="373225"/>
            <a:chExt cx="796213" cy="195943"/>
          </a:xfrm>
        </p:grpSpPr>
        <p:sp>
          <p:nvSpPr>
            <p:cNvPr id="14" name="순서도: 연결자 13"/>
            <p:cNvSpPr/>
            <p:nvPr/>
          </p:nvSpPr>
          <p:spPr>
            <a:xfrm>
              <a:off x="1179389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순서도: 연결자 14"/>
            <p:cNvSpPr/>
            <p:nvPr/>
          </p:nvSpPr>
          <p:spPr>
            <a:xfrm>
              <a:off x="1149842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순서도: 연결자 15"/>
            <p:cNvSpPr/>
            <p:nvPr/>
          </p:nvSpPr>
          <p:spPr>
            <a:xfrm>
              <a:off x="11202954" y="373225"/>
              <a:ext cx="205273" cy="195943"/>
            </a:xfrm>
            <a:prstGeom prst="flowChartConnector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" name="직선 연결선 2"/>
          <p:cNvCxnSpPr/>
          <p:nvPr/>
        </p:nvCxnSpPr>
        <p:spPr>
          <a:xfrm>
            <a:off x="559837" y="755783"/>
            <a:ext cx="10506269" cy="1865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54915" y="171008"/>
            <a:ext cx="107533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1) </a:t>
            </a:r>
            <a:r>
              <a:rPr lang="ko-KR" altLang="en-US" sz="3200" dirty="0"/>
              <a:t>시간</a:t>
            </a:r>
            <a:r>
              <a:rPr lang="en-US" altLang="ko-KR" sz="3200" dirty="0"/>
              <a:t>, </a:t>
            </a:r>
            <a:r>
              <a:rPr lang="ko-KR" altLang="en-US" sz="3200" dirty="0"/>
              <a:t>난수 발생 </a:t>
            </a:r>
            <a:r>
              <a:rPr lang="en-US" altLang="ko-KR" sz="3200" dirty="0"/>
              <a:t>- </a:t>
            </a:r>
            <a:r>
              <a:rPr lang="ko-KR" altLang="en-US" sz="3200" dirty="0"/>
              <a:t>시간차 계산</a:t>
            </a:r>
            <a:r>
              <a:rPr lang="en-US" altLang="ko-KR" sz="3200" dirty="0"/>
              <a:t>, sleep</a:t>
            </a:r>
            <a:r>
              <a:rPr lang="ko-KR" altLang="en-US" sz="3200" dirty="0"/>
              <a:t>함수</a:t>
            </a:r>
            <a:r>
              <a:rPr lang="en-US" altLang="ko-KR" sz="3200" dirty="0"/>
              <a:t>, </a:t>
            </a:r>
            <a:r>
              <a:rPr lang="ko-KR" altLang="en-US" sz="3200" dirty="0"/>
              <a:t>난수 발생</a:t>
            </a:r>
            <a:endParaRPr lang="ko-KR" altLang="en-US" sz="3200" b="1" dirty="0">
              <a:solidFill>
                <a:schemeClr val="tx2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5BB0C2-0743-0821-2EE9-7D07C2A354CF}"/>
              </a:ext>
            </a:extLst>
          </p:cNvPr>
          <p:cNvSpPr txBox="1"/>
          <p:nvPr/>
        </p:nvSpPr>
        <p:spPr>
          <a:xfrm>
            <a:off x="406673" y="5533138"/>
            <a:ext cx="110917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/>
              <a:t>난수 발생</a:t>
            </a:r>
            <a:endParaRPr lang="en-US" altLang="ko-KR" dirty="0"/>
          </a:p>
          <a:p>
            <a:pPr marL="285750" indent="-285750">
              <a:buFont typeface="Symbol" panose="05050102010706020507" pitchFamily="18" charset="2"/>
              <a:buChar char="Þ"/>
            </a:pPr>
            <a:r>
              <a:rPr lang="ko-KR" altLang="en-US" dirty="0"/>
              <a:t>앞서서 </a:t>
            </a:r>
            <a:r>
              <a:rPr lang="en-US" altLang="ko-KR" dirty="0"/>
              <a:t>9</a:t>
            </a:r>
            <a:r>
              <a:rPr lang="ko-KR" altLang="en-US" dirty="0"/>
              <a:t>주</a:t>
            </a:r>
            <a:r>
              <a:rPr lang="en-US" altLang="ko-KR" dirty="0"/>
              <a:t>(8</a:t>
            </a:r>
            <a:r>
              <a:rPr lang="ko-KR" altLang="en-US" dirty="0"/>
              <a:t>강</a:t>
            </a:r>
            <a:r>
              <a:rPr lang="en-US" altLang="ko-KR" dirty="0"/>
              <a:t>) </a:t>
            </a:r>
            <a:r>
              <a:rPr lang="ko-KR" altLang="en-US" dirty="0"/>
              <a:t>리스트에서 심화학습 부분에 난수를 발생시켜서 프로그램을 처리하였음 </a:t>
            </a:r>
            <a:endParaRPr lang="en-US" altLang="ko-KR" dirty="0"/>
          </a:p>
          <a:p>
            <a:pPr marL="285750" indent="-285750">
              <a:buFont typeface="Symbol" panose="05050102010706020507" pitchFamily="18" charset="2"/>
              <a:buChar char="Þ"/>
            </a:pPr>
            <a:r>
              <a:rPr lang="en-US" altLang="ko-KR" dirty="0"/>
              <a:t>random</a:t>
            </a:r>
            <a:r>
              <a:rPr lang="ko-KR" altLang="en-US" dirty="0"/>
              <a:t>모듈을 </a:t>
            </a:r>
            <a:r>
              <a:rPr lang="en-US" altLang="ko-KR" dirty="0"/>
              <a:t>import</a:t>
            </a:r>
            <a:r>
              <a:rPr lang="ko-KR" altLang="en-US" dirty="0"/>
              <a:t>하여 난수 관련 함수를 이용함 </a:t>
            </a:r>
            <a:endParaRPr lang="en-US" altLang="ko-KR" dirty="0"/>
          </a:p>
          <a:p>
            <a:pPr marL="285750" indent="-285750">
              <a:buFont typeface="Symbol" panose="05050102010706020507" pitchFamily="18" charset="2"/>
              <a:buChar char="Þ"/>
            </a:pPr>
            <a:r>
              <a:rPr lang="en-US" altLang="ko-KR" dirty="0" err="1"/>
              <a:t>random.randrange</a:t>
            </a:r>
            <a:r>
              <a:rPr lang="en-US" altLang="ko-KR" dirty="0"/>
              <a:t>(0,100) : 0</a:t>
            </a:r>
            <a:r>
              <a:rPr lang="ko-KR" altLang="en-US" dirty="0"/>
              <a:t>부터 </a:t>
            </a:r>
            <a:r>
              <a:rPr lang="en-US" altLang="ko-KR" dirty="0"/>
              <a:t>100</a:t>
            </a:r>
            <a:r>
              <a:rPr lang="ko-KR" altLang="en-US" dirty="0"/>
              <a:t>까지 임의에 정수를 발생시킴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8CD0BF0-35F7-E066-0859-A7B8710568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450" y="856101"/>
            <a:ext cx="10228126" cy="4595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8084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42042"/>
            <a:ext cx="12192000" cy="6858000"/>
          </a:xfrm>
          <a:prstGeom prst="rect">
            <a:avLst/>
          </a:prstGeom>
          <a:solidFill>
            <a:srgbClr val="066AB5">
              <a:alpha val="4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11202954" y="373225"/>
            <a:ext cx="796213" cy="195943"/>
            <a:chOff x="11202954" y="373225"/>
            <a:chExt cx="796213" cy="195943"/>
          </a:xfrm>
        </p:grpSpPr>
        <p:sp>
          <p:nvSpPr>
            <p:cNvPr id="14" name="순서도: 연결자 13"/>
            <p:cNvSpPr/>
            <p:nvPr/>
          </p:nvSpPr>
          <p:spPr>
            <a:xfrm>
              <a:off x="1179389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순서도: 연결자 14"/>
            <p:cNvSpPr/>
            <p:nvPr/>
          </p:nvSpPr>
          <p:spPr>
            <a:xfrm>
              <a:off x="1149842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순서도: 연결자 15"/>
            <p:cNvSpPr/>
            <p:nvPr/>
          </p:nvSpPr>
          <p:spPr>
            <a:xfrm>
              <a:off x="11202954" y="373225"/>
              <a:ext cx="205273" cy="195943"/>
            </a:xfrm>
            <a:prstGeom prst="flowChartConnector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" name="직선 연결선 2"/>
          <p:cNvCxnSpPr/>
          <p:nvPr/>
        </p:nvCxnSpPr>
        <p:spPr>
          <a:xfrm>
            <a:off x="559837" y="755783"/>
            <a:ext cx="10506269" cy="1865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54915" y="171008"/>
            <a:ext cx="109710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2) sys </a:t>
            </a:r>
            <a:r>
              <a:rPr lang="ko-KR" altLang="en-US" sz="3200" dirty="0"/>
              <a:t>모듈 </a:t>
            </a:r>
            <a:r>
              <a:rPr lang="en-US" altLang="ko-KR" sz="3200" dirty="0"/>
              <a:t>- sys </a:t>
            </a:r>
            <a:r>
              <a:rPr lang="ko-KR" altLang="en-US" sz="3200" dirty="0"/>
              <a:t>모듈</a:t>
            </a:r>
            <a:endParaRPr lang="ko-KR" altLang="en-US" sz="3200" b="1" dirty="0">
              <a:solidFill>
                <a:schemeClr val="tx2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D814FF-3ABB-1F0B-2BD3-31F4BB57E073}"/>
              </a:ext>
            </a:extLst>
          </p:cNvPr>
          <p:cNvSpPr txBox="1"/>
          <p:nvPr/>
        </p:nvSpPr>
        <p:spPr>
          <a:xfrm>
            <a:off x="489865" y="4735388"/>
            <a:ext cx="108608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ko-KR" sz="2000" dirty="0"/>
              <a:t>sys </a:t>
            </a:r>
            <a:r>
              <a:rPr lang="ko-KR" altLang="en-US" sz="2000" dirty="0"/>
              <a:t>모듈</a:t>
            </a:r>
            <a:endParaRPr lang="en-US" altLang="ko-KR" sz="2000" dirty="0"/>
          </a:p>
          <a:p>
            <a:r>
              <a:rPr lang="en-US" altLang="ko-KR" sz="2000" dirty="0"/>
              <a:t>=&gt; </a:t>
            </a:r>
            <a:r>
              <a:rPr lang="ko-KR" altLang="en-US" sz="2000" dirty="0"/>
              <a:t>시스템의 정보와 시스템을 관리할 수 있는 모듈 </a:t>
            </a:r>
            <a:endParaRPr lang="en-US" altLang="ko-KR" sz="2000" dirty="0"/>
          </a:p>
          <a:p>
            <a:r>
              <a:rPr lang="en-US" altLang="ko-KR" sz="2000" dirty="0"/>
              <a:t>=&gt; </a:t>
            </a:r>
            <a:r>
              <a:rPr lang="ko-KR" altLang="en-US" sz="2000" dirty="0"/>
              <a:t>기타 응용사례는 </a:t>
            </a:r>
            <a:r>
              <a:rPr lang="en-US" altLang="ko-KR" sz="2000" dirty="0"/>
              <a:t>help(sys)</a:t>
            </a:r>
            <a:r>
              <a:rPr lang="ko-KR" altLang="en-US" sz="2000" dirty="0"/>
              <a:t>를 통하여 실습함</a:t>
            </a:r>
            <a:endParaRPr lang="ko-KR" altLang="en-US" sz="2000" b="1" i="1" dirty="0">
              <a:solidFill>
                <a:schemeClr val="tx2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60DEAA6-FDA7-2A80-6615-93DE63927F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865" y="1153943"/>
            <a:ext cx="10815725" cy="3092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2312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42042"/>
            <a:ext cx="12192000" cy="6858000"/>
          </a:xfrm>
          <a:prstGeom prst="rect">
            <a:avLst/>
          </a:prstGeom>
          <a:solidFill>
            <a:srgbClr val="066AB5">
              <a:alpha val="4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11202954" y="373225"/>
            <a:ext cx="796213" cy="195943"/>
            <a:chOff x="11202954" y="373225"/>
            <a:chExt cx="796213" cy="195943"/>
          </a:xfrm>
        </p:grpSpPr>
        <p:sp>
          <p:nvSpPr>
            <p:cNvPr id="14" name="순서도: 연결자 13"/>
            <p:cNvSpPr/>
            <p:nvPr/>
          </p:nvSpPr>
          <p:spPr>
            <a:xfrm>
              <a:off x="1179389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순서도: 연결자 14"/>
            <p:cNvSpPr/>
            <p:nvPr/>
          </p:nvSpPr>
          <p:spPr>
            <a:xfrm>
              <a:off x="1149842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순서도: 연결자 15"/>
            <p:cNvSpPr/>
            <p:nvPr/>
          </p:nvSpPr>
          <p:spPr>
            <a:xfrm>
              <a:off x="11202954" y="373225"/>
              <a:ext cx="205273" cy="195943"/>
            </a:xfrm>
            <a:prstGeom prst="flowChartConnector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" name="직선 연결선 2"/>
          <p:cNvCxnSpPr/>
          <p:nvPr/>
        </p:nvCxnSpPr>
        <p:spPr>
          <a:xfrm>
            <a:off x="559837" y="755783"/>
            <a:ext cx="10506269" cy="1865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54915" y="171008"/>
            <a:ext cx="109710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3) sys </a:t>
            </a:r>
            <a:r>
              <a:rPr lang="ko-KR" altLang="en-US" sz="3200" dirty="0"/>
              <a:t>모듈 </a:t>
            </a:r>
            <a:r>
              <a:rPr lang="en-US" altLang="ko-KR" sz="3200" dirty="0"/>
              <a:t>- built-in </a:t>
            </a:r>
            <a:r>
              <a:rPr lang="ko-KR" altLang="en-US" sz="3200" dirty="0"/>
              <a:t>모듈 응용사례 </a:t>
            </a:r>
            <a:endParaRPr lang="ko-KR" altLang="en-US" sz="3200" b="1" dirty="0">
              <a:solidFill>
                <a:schemeClr val="tx2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D814FF-3ABB-1F0B-2BD3-31F4BB57E073}"/>
              </a:ext>
            </a:extLst>
          </p:cNvPr>
          <p:cNvSpPr txBox="1"/>
          <p:nvPr/>
        </p:nvSpPr>
        <p:spPr>
          <a:xfrm>
            <a:off x="559837" y="968833"/>
            <a:ext cx="1086083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ko-KR" sz="2000" dirty="0"/>
              <a:t>built-in </a:t>
            </a:r>
            <a:r>
              <a:rPr lang="ko-KR" altLang="en-US" sz="2000" dirty="0"/>
              <a:t>모듈 응용사례</a:t>
            </a:r>
            <a:endParaRPr lang="en-US" altLang="ko-KR" sz="2000" dirty="0"/>
          </a:p>
          <a:p>
            <a:pPr marL="342900" indent="-342900">
              <a:buFont typeface="Symbol" panose="05050102010706020507" pitchFamily="18" charset="2"/>
              <a:buChar char="Þ"/>
            </a:pPr>
            <a:r>
              <a:rPr lang="en-US" altLang="ko-KR" sz="2000" dirty="0"/>
              <a:t>python IDLE</a:t>
            </a:r>
            <a:r>
              <a:rPr lang="ko-KR" altLang="en-US" sz="2000" dirty="0"/>
              <a:t>의 도움말</a:t>
            </a:r>
            <a:r>
              <a:rPr lang="en-US" altLang="ko-KR" sz="2000" dirty="0"/>
              <a:t>(IDLE</a:t>
            </a:r>
            <a:r>
              <a:rPr lang="ko-KR" altLang="en-US" sz="2000" dirty="0"/>
              <a:t>에서 </a:t>
            </a:r>
            <a:r>
              <a:rPr lang="en-US" altLang="ko-KR" sz="2000" dirty="0"/>
              <a:t>f1</a:t>
            </a:r>
            <a:r>
              <a:rPr lang="ko-KR" altLang="en-US" sz="2000" dirty="0"/>
              <a:t>키를 누르거나 메뉴에서 </a:t>
            </a:r>
            <a:r>
              <a:rPr lang="en-US" altLang="ko-KR" sz="2000" dirty="0"/>
              <a:t>help </a:t>
            </a:r>
            <a:r>
              <a:rPr lang="ko-KR" altLang="en-US" sz="2000" dirty="0"/>
              <a:t>를 누르면 나타남</a:t>
            </a:r>
            <a:r>
              <a:rPr lang="en-US" altLang="ko-KR" sz="2000" dirty="0"/>
              <a:t>) </a:t>
            </a:r>
            <a:br>
              <a:rPr lang="en-US" altLang="ko-KR" sz="2000" dirty="0"/>
            </a:br>
            <a:r>
              <a:rPr lang="en-US" altLang="ko-KR" sz="2000" dirty="0"/>
              <a:t>-&gt;python docs</a:t>
            </a:r>
            <a:r>
              <a:rPr lang="ko-KR" altLang="en-US" sz="2000" dirty="0"/>
              <a:t>을 선택함 </a:t>
            </a:r>
            <a:endParaRPr lang="en-US" altLang="ko-KR" sz="2000" dirty="0"/>
          </a:p>
          <a:p>
            <a:pPr marL="342900" indent="-342900">
              <a:buFont typeface="Symbol" panose="05050102010706020507" pitchFamily="18" charset="2"/>
              <a:buChar char="Þ"/>
            </a:pPr>
            <a:r>
              <a:rPr lang="en-US" altLang="ko-KR" sz="2000" dirty="0"/>
              <a:t>Python 3.7.0 Documentation -&gt; The Python Tutorial -&gt; 10. Brief Tour of the Standard Library </a:t>
            </a:r>
            <a:r>
              <a:rPr lang="ko-KR" altLang="en-US" sz="2000" dirty="0"/>
              <a:t>를 참고할 것 </a:t>
            </a:r>
            <a:endParaRPr lang="en-US" altLang="ko-KR" sz="2000" dirty="0"/>
          </a:p>
          <a:p>
            <a:pPr marL="342900" indent="-342900">
              <a:buFont typeface="Symbol" panose="05050102010706020507" pitchFamily="18" charset="2"/>
              <a:buChar char="Þ"/>
            </a:pPr>
            <a:r>
              <a:rPr lang="ko-KR" altLang="en-US" sz="2000" dirty="0"/>
              <a:t>그 중 몇 가지 예제 해볼 것</a:t>
            </a:r>
            <a:endParaRPr lang="ko-KR" altLang="en-US" sz="2000" b="1" i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71229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42042"/>
            <a:ext cx="12192000" cy="6858000"/>
          </a:xfrm>
          <a:prstGeom prst="rect">
            <a:avLst/>
          </a:prstGeom>
          <a:solidFill>
            <a:srgbClr val="066AB5">
              <a:alpha val="4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11202954" y="373225"/>
            <a:ext cx="796213" cy="195943"/>
            <a:chOff x="11202954" y="373225"/>
            <a:chExt cx="796213" cy="195943"/>
          </a:xfrm>
        </p:grpSpPr>
        <p:sp>
          <p:nvSpPr>
            <p:cNvPr id="14" name="순서도: 연결자 13"/>
            <p:cNvSpPr/>
            <p:nvPr/>
          </p:nvSpPr>
          <p:spPr>
            <a:xfrm>
              <a:off x="1179389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순서도: 연결자 14"/>
            <p:cNvSpPr/>
            <p:nvPr/>
          </p:nvSpPr>
          <p:spPr>
            <a:xfrm>
              <a:off x="1149842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순서도: 연결자 15"/>
            <p:cNvSpPr/>
            <p:nvPr/>
          </p:nvSpPr>
          <p:spPr>
            <a:xfrm>
              <a:off x="11202954" y="373225"/>
              <a:ext cx="205273" cy="195943"/>
            </a:xfrm>
            <a:prstGeom prst="flowChartConnector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" name="직선 연결선 2"/>
          <p:cNvCxnSpPr/>
          <p:nvPr/>
        </p:nvCxnSpPr>
        <p:spPr>
          <a:xfrm>
            <a:off x="559837" y="755783"/>
            <a:ext cx="10506269" cy="1865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54915" y="171008"/>
            <a:ext cx="109710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3) sys </a:t>
            </a:r>
            <a:r>
              <a:rPr lang="ko-KR" altLang="en-US" sz="3200" dirty="0"/>
              <a:t>모듈 </a:t>
            </a:r>
            <a:r>
              <a:rPr lang="en-US" altLang="ko-KR" sz="3200" dirty="0"/>
              <a:t>- built-in </a:t>
            </a:r>
            <a:r>
              <a:rPr lang="ko-KR" altLang="en-US" sz="3200" dirty="0"/>
              <a:t>모듈 응용사례 </a:t>
            </a:r>
            <a:endParaRPr lang="ko-KR" altLang="en-US" sz="3200" b="1" dirty="0">
              <a:solidFill>
                <a:schemeClr val="tx2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D814FF-3ABB-1F0B-2BD3-31F4BB57E073}"/>
              </a:ext>
            </a:extLst>
          </p:cNvPr>
          <p:cNvSpPr txBox="1"/>
          <p:nvPr/>
        </p:nvSpPr>
        <p:spPr>
          <a:xfrm>
            <a:off x="444757" y="5363553"/>
            <a:ext cx="1086083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ko-KR" sz="2000" dirty="0"/>
              <a:t>built-in </a:t>
            </a:r>
            <a:r>
              <a:rPr lang="ko-KR" altLang="en-US" sz="2000" dirty="0"/>
              <a:t>모듈 응용사례</a:t>
            </a:r>
            <a:endParaRPr lang="en-US" altLang="ko-KR" sz="2000" dirty="0"/>
          </a:p>
          <a:p>
            <a:pPr marL="342900" indent="-342900">
              <a:buFont typeface="Symbol" panose="05050102010706020507" pitchFamily="18" charset="2"/>
              <a:buChar char="Þ"/>
            </a:pPr>
            <a:r>
              <a:rPr lang="en-US" altLang="ko-KR" sz="2000" dirty="0"/>
              <a:t>import </a:t>
            </a:r>
            <a:r>
              <a:rPr lang="en-US" altLang="ko-KR" sz="2000" dirty="0" err="1"/>
              <a:t>os</a:t>
            </a:r>
            <a:r>
              <a:rPr lang="ko-KR" altLang="en-US" sz="2000" dirty="0"/>
              <a:t>를 통하여 </a:t>
            </a:r>
            <a:r>
              <a:rPr lang="en-US" altLang="ko-KR" sz="2000" dirty="0"/>
              <a:t>operating system(</a:t>
            </a:r>
            <a:r>
              <a:rPr lang="ko-KR" altLang="en-US" sz="2000" dirty="0"/>
              <a:t>운영체계 윈도우</a:t>
            </a:r>
            <a:r>
              <a:rPr lang="en-US" altLang="ko-KR" sz="2000" dirty="0"/>
              <a:t>)</a:t>
            </a:r>
            <a:r>
              <a:rPr lang="ko-KR" altLang="en-US" sz="2000" dirty="0"/>
              <a:t>을 제어할 수 있음</a:t>
            </a:r>
            <a:endParaRPr lang="en-US" altLang="ko-KR" sz="2000" dirty="0"/>
          </a:p>
          <a:p>
            <a:pPr marL="342900" indent="-342900">
              <a:buFont typeface="Symbol" panose="05050102010706020507" pitchFamily="18" charset="2"/>
              <a:buChar char="Þ"/>
            </a:pPr>
            <a:r>
              <a:rPr lang="en-US" altLang="ko-KR" sz="2000" dirty="0" err="1"/>
              <a:t>os.getcwd</a:t>
            </a:r>
            <a:r>
              <a:rPr lang="en-US" altLang="ko-KR" sz="2000" dirty="0"/>
              <a:t>()</a:t>
            </a:r>
            <a:r>
              <a:rPr lang="ko-KR" altLang="en-US" sz="2000" dirty="0"/>
              <a:t>로 현재 실행 디렉토리를 얻을 수 있음 </a:t>
            </a:r>
            <a:endParaRPr lang="en-US" altLang="ko-KR" sz="2000" dirty="0"/>
          </a:p>
          <a:p>
            <a:pPr marL="342900" indent="-342900">
              <a:buFont typeface="Symbol" panose="05050102010706020507" pitchFamily="18" charset="2"/>
              <a:buChar char="Þ"/>
            </a:pPr>
            <a:r>
              <a:rPr lang="en-US" altLang="ko-KR" sz="2000" dirty="0" err="1"/>
              <a:t>os.system</a:t>
            </a:r>
            <a:r>
              <a:rPr lang="en-US" altLang="ko-KR" sz="2000" dirty="0"/>
              <a:t>(</a:t>
            </a:r>
            <a:r>
              <a:rPr lang="ko-KR" altLang="en-US" sz="2000" dirty="0"/>
              <a:t>명령</a:t>
            </a:r>
            <a:r>
              <a:rPr lang="en-US" altLang="ko-KR" sz="2000" dirty="0"/>
              <a:t>)</a:t>
            </a:r>
            <a:r>
              <a:rPr lang="ko-KR" altLang="en-US" sz="2000" dirty="0"/>
              <a:t>으로 윈도우의 명령을 실행할 수 </a:t>
            </a:r>
            <a:r>
              <a:rPr lang="ko-KR" altLang="en-US" sz="2000" dirty="0" err="1"/>
              <a:t>있</a:t>
            </a:r>
            <a:endParaRPr lang="ko-KR" altLang="en-US" sz="2000" b="1" i="1" dirty="0">
              <a:solidFill>
                <a:schemeClr val="tx2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AED53B6-21E6-33CD-9787-2B86DD7E9E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837" y="901423"/>
            <a:ext cx="8556114" cy="4253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4594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42042"/>
            <a:ext cx="12192000" cy="6858000"/>
          </a:xfrm>
          <a:prstGeom prst="rect">
            <a:avLst/>
          </a:prstGeom>
          <a:solidFill>
            <a:srgbClr val="066AB5">
              <a:alpha val="4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11202954" y="373225"/>
            <a:ext cx="796213" cy="195943"/>
            <a:chOff x="11202954" y="373225"/>
            <a:chExt cx="796213" cy="195943"/>
          </a:xfrm>
        </p:grpSpPr>
        <p:sp>
          <p:nvSpPr>
            <p:cNvPr id="14" name="순서도: 연결자 13"/>
            <p:cNvSpPr/>
            <p:nvPr/>
          </p:nvSpPr>
          <p:spPr>
            <a:xfrm>
              <a:off x="1179389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순서도: 연결자 14"/>
            <p:cNvSpPr/>
            <p:nvPr/>
          </p:nvSpPr>
          <p:spPr>
            <a:xfrm>
              <a:off x="1149842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순서도: 연결자 15"/>
            <p:cNvSpPr/>
            <p:nvPr/>
          </p:nvSpPr>
          <p:spPr>
            <a:xfrm>
              <a:off x="11202954" y="373225"/>
              <a:ext cx="205273" cy="195943"/>
            </a:xfrm>
            <a:prstGeom prst="flowChartConnector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" name="직선 연결선 2"/>
          <p:cNvCxnSpPr/>
          <p:nvPr/>
        </p:nvCxnSpPr>
        <p:spPr>
          <a:xfrm>
            <a:off x="559837" y="755783"/>
            <a:ext cx="10506269" cy="1865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54915" y="171008"/>
            <a:ext cx="109710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3) sys </a:t>
            </a:r>
            <a:r>
              <a:rPr lang="ko-KR" altLang="en-US" sz="3200" dirty="0"/>
              <a:t>모듈 </a:t>
            </a:r>
            <a:r>
              <a:rPr lang="en-US" altLang="ko-KR" sz="3200" dirty="0"/>
              <a:t>- built-in </a:t>
            </a:r>
            <a:r>
              <a:rPr lang="ko-KR" altLang="en-US" sz="3200"/>
              <a:t>모듈 응용사례 </a:t>
            </a:r>
            <a:endParaRPr lang="ko-KR" altLang="en-US" sz="3200" b="1" dirty="0">
              <a:solidFill>
                <a:schemeClr val="tx2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D814FF-3ABB-1F0B-2BD3-31F4BB57E073}"/>
              </a:ext>
            </a:extLst>
          </p:cNvPr>
          <p:cNvSpPr txBox="1"/>
          <p:nvPr/>
        </p:nvSpPr>
        <p:spPr>
          <a:xfrm>
            <a:off x="559837" y="911649"/>
            <a:ext cx="1086083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ko-KR" sz="2000" dirty="0"/>
              <a:t>built-in </a:t>
            </a:r>
            <a:r>
              <a:rPr lang="ko-KR" altLang="en-US" sz="2000" dirty="0"/>
              <a:t>모듈 응용사례 </a:t>
            </a:r>
            <a:endParaRPr lang="en-US" altLang="ko-KR" sz="2000" dirty="0"/>
          </a:p>
          <a:p>
            <a:pPr marL="342900" indent="-342900">
              <a:buFont typeface="Symbol" panose="05050102010706020507" pitchFamily="18" charset="2"/>
              <a:buChar char="Þ"/>
            </a:pPr>
            <a:r>
              <a:rPr lang="en-US" altLang="ko-KR" sz="2000" dirty="0" err="1"/>
              <a:t>urllib</a:t>
            </a:r>
            <a:r>
              <a:rPr lang="ko-KR" altLang="en-US" sz="2000" dirty="0"/>
              <a:t>을 이용하여 홈페이지 소스를 분석함 </a:t>
            </a:r>
            <a:endParaRPr lang="en-US" altLang="ko-KR" sz="2000" dirty="0"/>
          </a:p>
          <a:p>
            <a:pPr marL="342900" indent="-342900">
              <a:buFont typeface="Symbol" panose="05050102010706020507" pitchFamily="18" charset="2"/>
              <a:buChar char="Þ"/>
            </a:pPr>
            <a:r>
              <a:rPr lang="en-US" altLang="ko-KR" sz="2000" dirty="0" err="1"/>
              <a:t>urlopen</a:t>
            </a:r>
            <a:r>
              <a:rPr lang="en-US" altLang="ko-KR" sz="2000" dirty="0"/>
              <a:t> </a:t>
            </a:r>
            <a:r>
              <a:rPr lang="ko-KR" altLang="en-US" sz="2000" dirty="0"/>
              <a:t>함수를 이용하여 학교 홈페이지</a:t>
            </a:r>
            <a:r>
              <a:rPr lang="en-US" altLang="ko-KR" sz="2000" dirty="0"/>
              <a:t>(www.sjcu.ac.kr) </a:t>
            </a:r>
            <a:r>
              <a:rPr lang="ko-KR" altLang="en-US" sz="2000" dirty="0"/>
              <a:t>중 첫 페이지의 소스를 한 </a:t>
            </a:r>
            <a:r>
              <a:rPr lang="ko-KR" altLang="en-US" sz="2000" dirty="0" err="1"/>
              <a:t>줄씩</a:t>
            </a:r>
            <a:r>
              <a:rPr lang="ko-KR" altLang="en-US" sz="2000" dirty="0"/>
              <a:t> </a:t>
            </a:r>
            <a:r>
              <a:rPr lang="ko-KR" altLang="en-US" sz="2000" dirty="0" err="1"/>
              <a:t>받아옴</a:t>
            </a:r>
            <a:r>
              <a:rPr lang="ko-KR" altLang="en-US" sz="2000" dirty="0"/>
              <a:t> </a:t>
            </a:r>
            <a:endParaRPr lang="en-US" altLang="ko-KR" sz="2000" dirty="0"/>
          </a:p>
          <a:p>
            <a:pPr marL="342900" indent="-342900">
              <a:buFont typeface="Symbol" panose="05050102010706020507" pitchFamily="18" charset="2"/>
              <a:buChar char="Þ"/>
            </a:pPr>
            <a:r>
              <a:rPr lang="ko-KR" altLang="en-US" sz="2000" dirty="0"/>
              <a:t>해당 줄에 “</a:t>
            </a:r>
            <a:r>
              <a:rPr lang="ko-KR" altLang="en-US" sz="2000" dirty="0" err="1"/>
              <a:t>세종”이라는</a:t>
            </a:r>
            <a:r>
              <a:rPr lang="ko-KR" altLang="en-US" sz="2000" dirty="0"/>
              <a:t> 글자가 있으면 해당 줄만 출력함 </a:t>
            </a:r>
            <a:endParaRPr lang="en-US" altLang="ko-KR" sz="2000" dirty="0"/>
          </a:p>
          <a:p>
            <a:pPr marL="342900" indent="-342900">
              <a:buFont typeface="Symbol" panose="05050102010706020507" pitchFamily="18" charset="2"/>
              <a:buChar char="Þ"/>
            </a:pPr>
            <a:r>
              <a:rPr lang="ko-KR" altLang="en-US" sz="2000" dirty="0"/>
              <a:t>파이썬 라이브러리를 이용하면 다른 언어에서 수백 줄 작성하는 코드가 몇 줄로 처리될 수 있다</a:t>
            </a:r>
            <a:endParaRPr lang="ko-KR" altLang="en-US" sz="2000" b="1" i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92625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42042"/>
            <a:ext cx="12192000" cy="6858000"/>
          </a:xfrm>
          <a:prstGeom prst="rect">
            <a:avLst/>
          </a:prstGeom>
          <a:solidFill>
            <a:srgbClr val="066AB5">
              <a:alpha val="4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11202954" y="373225"/>
            <a:ext cx="796213" cy="195943"/>
            <a:chOff x="11202954" y="373225"/>
            <a:chExt cx="796213" cy="195943"/>
          </a:xfrm>
        </p:grpSpPr>
        <p:sp>
          <p:nvSpPr>
            <p:cNvPr id="14" name="순서도: 연결자 13"/>
            <p:cNvSpPr/>
            <p:nvPr/>
          </p:nvSpPr>
          <p:spPr>
            <a:xfrm>
              <a:off x="1179389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순서도: 연결자 14"/>
            <p:cNvSpPr/>
            <p:nvPr/>
          </p:nvSpPr>
          <p:spPr>
            <a:xfrm>
              <a:off x="1149842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순서도: 연결자 15"/>
            <p:cNvSpPr/>
            <p:nvPr/>
          </p:nvSpPr>
          <p:spPr>
            <a:xfrm>
              <a:off x="11202954" y="373225"/>
              <a:ext cx="205273" cy="195943"/>
            </a:xfrm>
            <a:prstGeom prst="flowChartConnector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" name="직선 연결선 2"/>
          <p:cNvCxnSpPr/>
          <p:nvPr/>
        </p:nvCxnSpPr>
        <p:spPr>
          <a:xfrm>
            <a:off x="559837" y="755783"/>
            <a:ext cx="10506269" cy="1865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54915" y="171008"/>
            <a:ext cx="109710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3) sys </a:t>
            </a:r>
            <a:r>
              <a:rPr lang="ko-KR" altLang="en-US" sz="3200" dirty="0"/>
              <a:t>모듈 </a:t>
            </a:r>
            <a:r>
              <a:rPr lang="en-US" altLang="ko-KR" sz="3200" dirty="0"/>
              <a:t>- built-in </a:t>
            </a:r>
            <a:r>
              <a:rPr lang="ko-KR" altLang="en-US" sz="3200"/>
              <a:t>모듈 응용사례 </a:t>
            </a:r>
            <a:endParaRPr lang="ko-KR" altLang="en-US" sz="3200" b="1" dirty="0">
              <a:solidFill>
                <a:schemeClr val="tx2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0176559-8EF5-BFD7-E9E5-0DF255BC6D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837" y="968833"/>
            <a:ext cx="10418573" cy="5759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5497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42042"/>
            <a:ext cx="12192000" cy="6858000"/>
          </a:xfrm>
          <a:prstGeom prst="rect">
            <a:avLst/>
          </a:prstGeom>
          <a:solidFill>
            <a:srgbClr val="066AB5">
              <a:alpha val="4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11202954" y="373225"/>
            <a:ext cx="796213" cy="195943"/>
            <a:chOff x="11202954" y="373225"/>
            <a:chExt cx="796213" cy="195943"/>
          </a:xfrm>
        </p:grpSpPr>
        <p:sp>
          <p:nvSpPr>
            <p:cNvPr id="14" name="순서도: 연결자 13"/>
            <p:cNvSpPr/>
            <p:nvPr/>
          </p:nvSpPr>
          <p:spPr>
            <a:xfrm>
              <a:off x="1179389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순서도: 연결자 14"/>
            <p:cNvSpPr/>
            <p:nvPr/>
          </p:nvSpPr>
          <p:spPr>
            <a:xfrm>
              <a:off x="1149842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순서도: 연결자 15"/>
            <p:cNvSpPr/>
            <p:nvPr/>
          </p:nvSpPr>
          <p:spPr>
            <a:xfrm>
              <a:off x="11202954" y="373225"/>
              <a:ext cx="205273" cy="195943"/>
            </a:xfrm>
            <a:prstGeom prst="flowChartConnector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" name="직선 연결선 2"/>
          <p:cNvCxnSpPr/>
          <p:nvPr/>
        </p:nvCxnSpPr>
        <p:spPr>
          <a:xfrm>
            <a:off x="559837" y="755783"/>
            <a:ext cx="10506269" cy="1865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54915" y="171008"/>
            <a:ext cx="100766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1) </a:t>
            </a:r>
            <a:r>
              <a:rPr lang="ko-KR" altLang="en-US" sz="3200" dirty="0"/>
              <a:t>수학 </a:t>
            </a:r>
            <a:r>
              <a:rPr lang="en-US" altLang="ko-KR" sz="3200" dirty="0"/>
              <a:t>- </a:t>
            </a:r>
            <a:r>
              <a:rPr lang="ko-KR" altLang="en-US" sz="3200" dirty="0"/>
              <a:t>표준 라이브러리</a:t>
            </a:r>
            <a:r>
              <a:rPr lang="en-US" altLang="ko-KR" sz="3200" dirty="0"/>
              <a:t>, math </a:t>
            </a:r>
            <a:r>
              <a:rPr lang="ko-KR" altLang="en-US" sz="3200" dirty="0"/>
              <a:t>모듈 사용 예제</a:t>
            </a:r>
            <a:endParaRPr lang="ko-KR" altLang="en-US" sz="3200" b="1" dirty="0">
              <a:solidFill>
                <a:schemeClr val="tx2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D814FF-3ABB-1F0B-2BD3-31F4BB57E073}"/>
              </a:ext>
            </a:extLst>
          </p:cNvPr>
          <p:cNvSpPr txBox="1"/>
          <p:nvPr/>
        </p:nvSpPr>
        <p:spPr>
          <a:xfrm>
            <a:off x="559837" y="1251693"/>
            <a:ext cx="1086083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ko-KR" altLang="en-US" sz="2000" dirty="0"/>
              <a:t>표준 라이브러리</a:t>
            </a:r>
            <a:endParaRPr lang="en-US" altLang="ko-KR" sz="2000" dirty="0"/>
          </a:p>
          <a:p>
            <a:r>
              <a:rPr lang="en-US" altLang="ko-KR" sz="2000" dirty="0"/>
              <a:t>=&gt;python</a:t>
            </a:r>
            <a:r>
              <a:rPr lang="ko-KR" altLang="en-US" sz="2000" dirty="0"/>
              <a:t>을 설치하면 자주 사용되는 다양한 함수</a:t>
            </a:r>
            <a:r>
              <a:rPr lang="en-US" altLang="ko-KR" sz="2000" dirty="0"/>
              <a:t>(def)</a:t>
            </a:r>
            <a:r>
              <a:rPr lang="ko-KR" altLang="en-US" sz="2000" dirty="0"/>
              <a:t>가 표준 라이브러리에 포함되어 있음</a:t>
            </a:r>
            <a:endParaRPr lang="en-US" altLang="ko-KR" sz="2000" dirty="0"/>
          </a:p>
          <a:p>
            <a:endParaRPr lang="en-US" altLang="ko-KR" sz="2000" dirty="0"/>
          </a:p>
          <a:p>
            <a:pPr marL="342900" indent="-342900">
              <a:buFontTx/>
              <a:buChar char="-"/>
            </a:pPr>
            <a:r>
              <a:rPr lang="ko-KR" altLang="en-US" sz="2000" dirty="0"/>
              <a:t>라이브러리 </a:t>
            </a:r>
            <a:endParaRPr lang="en-US" altLang="ko-KR" sz="2000" dirty="0"/>
          </a:p>
          <a:p>
            <a:pPr marL="342900" indent="-342900">
              <a:buFont typeface="Symbol" panose="05050102010706020507" pitchFamily="18" charset="2"/>
              <a:buChar char="Þ"/>
            </a:pPr>
            <a:r>
              <a:rPr lang="ko-KR" altLang="en-US" sz="2000" dirty="0"/>
              <a:t>함수를 모아 놓은 개념 </a:t>
            </a:r>
            <a:endParaRPr lang="en-US" altLang="ko-KR" sz="2000" dirty="0"/>
          </a:p>
          <a:p>
            <a:pPr marL="342900" indent="-342900">
              <a:buFont typeface="Symbol" panose="05050102010706020507" pitchFamily="18" charset="2"/>
              <a:buChar char="Þ"/>
            </a:pPr>
            <a:r>
              <a:rPr lang="ko-KR" altLang="en-US" sz="2000" dirty="0"/>
              <a:t>기본적으로 설치되어 있는 라이브러리를 표준 라이브러리라고 부름 </a:t>
            </a:r>
            <a:endParaRPr lang="en-US" altLang="ko-KR" sz="2000" dirty="0"/>
          </a:p>
          <a:p>
            <a:pPr marL="342900" indent="-342900">
              <a:buFont typeface="Symbol" panose="05050102010706020507" pitchFamily="18" charset="2"/>
              <a:buChar char="Þ"/>
            </a:pPr>
            <a:r>
              <a:rPr lang="en-US" altLang="ko-KR" sz="2000" dirty="0"/>
              <a:t>python</a:t>
            </a:r>
            <a:r>
              <a:rPr lang="ko-KR" altLang="en-US" sz="2000" dirty="0"/>
              <a:t>에서는 이 라이브러리를 </a:t>
            </a:r>
            <a:r>
              <a:rPr lang="en-US" altLang="ko-KR" sz="2000" dirty="0"/>
              <a:t>module</a:t>
            </a:r>
            <a:r>
              <a:rPr lang="ko-KR" altLang="en-US" sz="2000" dirty="0"/>
              <a:t>이라고 하며</a:t>
            </a:r>
            <a:r>
              <a:rPr lang="en-US" altLang="ko-KR" sz="2000" dirty="0"/>
              <a:t>, </a:t>
            </a:r>
            <a:r>
              <a:rPr lang="ko-KR" altLang="en-US" sz="2000" dirty="0"/>
              <a:t>표준라이브러리를 </a:t>
            </a:r>
            <a:r>
              <a:rPr lang="en-US" altLang="ko-KR" sz="2000" dirty="0"/>
              <a:t>built-in module</a:t>
            </a:r>
            <a:r>
              <a:rPr lang="ko-KR" altLang="en-US" sz="2000" dirty="0"/>
              <a:t>로 명명함 </a:t>
            </a:r>
            <a:r>
              <a:rPr lang="en-US" altLang="ko-KR" sz="2000" dirty="0"/>
              <a:t>(</a:t>
            </a:r>
            <a:r>
              <a:rPr lang="ko-KR" altLang="en-US" sz="2000" dirty="0"/>
              <a:t>본 강의에서는 혼용하여 부를 예정</a:t>
            </a:r>
            <a:r>
              <a:rPr lang="en-US" altLang="ko-KR" sz="2000" dirty="0"/>
              <a:t>)</a:t>
            </a:r>
            <a:endParaRPr lang="ko-KR" altLang="en-US" sz="2000" b="1" i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21930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1"/>
            <a:ext cx="12192000" cy="6857998"/>
          </a:xfrm>
          <a:prstGeom prst="rect">
            <a:avLst/>
          </a:prstGeom>
          <a:solidFill>
            <a:srgbClr val="066AB5">
              <a:alpha val="23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액자 12"/>
          <p:cNvSpPr/>
          <p:nvPr/>
        </p:nvSpPr>
        <p:spPr>
          <a:xfrm>
            <a:off x="2461726" y="2551922"/>
            <a:ext cx="7923245" cy="2178698"/>
          </a:xfrm>
          <a:prstGeom prst="frame">
            <a:avLst>
              <a:gd name="adj1" fmla="val 138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789854" y="2921168"/>
            <a:ext cx="675536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b="1" dirty="0">
                <a:solidFill>
                  <a:schemeClr val="tx2"/>
                </a:solidFill>
              </a:rPr>
              <a:t>정리하기</a:t>
            </a:r>
          </a:p>
        </p:txBody>
      </p:sp>
      <p:sp>
        <p:nvSpPr>
          <p:cNvPr id="14" name="액자 13"/>
          <p:cNvSpPr/>
          <p:nvPr/>
        </p:nvSpPr>
        <p:spPr>
          <a:xfrm>
            <a:off x="2134377" y="2191138"/>
            <a:ext cx="7923245" cy="2178698"/>
          </a:xfrm>
          <a:prstGeom prst="frame">
            <a:avLst>
              <a:gd name="adj1" fmla="val 138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15485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86920"/>
            <a:ext cx="12192000" cy="6858000"/>
          </a:xfrm>
          <a:prstGeom prst="rect">
            <a:avLst/>
          </a:prstGeom>
          <a:solidFill>
            <a:srgbClr val="066AB5">
              <a:alpha val="4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11202954" y="373225"/>
            <a:ext cx="796213" cy="195943"/>
            <a:chOff x="11202954" y="373225"/>
            <a:chExt cx="796213" cy="195943"/>
          </a:xfrm>
        </p:grpSpPr>
        <p:sp>
          <p:nvSpPr>
            <p:cNvPr id="14" name="순서도: 연결자 13"/>
            <p:cNvSpPr/>
            <p:nvPr/>
          </p:nvSpPr>
          <p:spPr>
            <a:xfrm>
              <a:off x="1179389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순서도: 연결자 14"/>
            <p:cNvSpPr/>
            <p:nvPr/>
          </p:nvSpPr>
          <p:spPr>
            <a:xfrm>
              <a:off x="1149842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순서도: 연결자 15"/>
            <p:cNvSpPr/>
            <p:nvPr/>
          </p:nvSpPr>
          <p:spPr>
            <a:xfrm>
              <a:off x="11202954" y="373225"/>
              <a:ext cx="205273" cy="195943"/>
            </a:xfrm>
            <a:prstGeom prst="flowChartConnector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" name="직선 연결선 2"/>
          <p:cNvCxnSpPr/>
          <p:nvPr/>
        </p:nvCxnSpPr>
        <p:spPr>
          <a:xfrm>
            <a:off x="559837" y="755783"/>
            <a:ext cx="10506269" cy="1865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99796" y="186612"/>
            <a:ext cx="37509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solidFill>
                  <a:schemeClr val="tx2"/>
                </a:solidFill>
              </a:rPr>
              <a:t>정리하기 노트필기</a:t>
            </a:r>
            <a:endParaRPr lang="ko-KR" altLang="en-US" sz="3200" b="1" dirty="0">
              <a:solidFill>
                <a:schemeClr val="tx2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D3A046C-7C9F-CA3B-B675-685A15F60B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6053"/>
          <a:stretch/>
        </p:blipFill>
        <p:spPr>
          <a:xfrm>
            <a:off x="559837" y="857135"/>
            <a:ext cx="5897061" cy="5814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6061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1"/>
            <a:ext cx="12192000" cy="6857998"/>
          </a:xfrm>
          <a:prstGeom prst="rect">
            <a:avLst/>
          </a:prstGeom>
          <a:solidFill>
            <a:schemeClr val="accent5">
              <a:lumMod val="40000"/>
              <a:lumOff val="6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액자 12"/>
          <p:cNvSpPr/>
          <p:nvPr/>
        </p:nvSpPr>
        <p:spPr>
          <a:xfrm>
            <a:off x="2461726" y="2551922"/>
            <a:ext cx="7923245" cy="2178698"/>
          </a:xfrm>
          <a:prstGeom prst="frame">
            <a:avLst>
              <a:gd name="adj1" fmla="val 138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789854" y="2921168"/>
            <a:ext cx="675536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/>
              <a:t>THANK YOU</a:t>
            </a:r>
            <a:endParaRPr lang="ko-KR" altLang="en-US" sz="6000" dirty="0"/>
          </a:p>
        </p:txBody>
      </p:sp>
      <p:sp>
        <p:nvSpPr>
          <p:cNvPr id="14" name="액자 13"/>
          <p:cNvSpPr/>
          <p:nvPr/>
        </p:nvSpPr>
        <p:spPr>
          <a:xfrm>
            <a:off x="2134377" y="2191138"/>
            <a:ext cx="7923245" cy="2178698"/>
          </a:xfrm>
          <a:prstGeom prst="frame">
            <a:avLst>
              <a:gd name="adj1" fmla="val 138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43458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42042"/>
            <a:ext cx="12192000" cy="6858000"/>
          </a:xfrm>
          <a:prstGeom prst="rect">
            <a:avLst/>
          </a:prstGeom>
          <a:solidFill>
            <a:srgbClr val="066AB5">
              <a:alpha val="4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11202954" y="373225"/>
            <a:ext cx="796213" cy="195943"/>
            <a:chOff x="11202954" y="373225"/>
            <a:chExt cx="796213" cy="195943"/>
          </a:xfrm>
        </p:grpSpPr>
        <p:sp>
          <p:nvSpPr>
            <p:cNvPr id="14" name="순서도: 연결자 13"/>
            <p:cNvSpPr/>
            <p:nvPr/>
          </p:nvSpPr>
          <p:spPr>
            <a:xfrm>
              <a:off x="1179389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순서도: 연결자 14"/>
            <p:cNvSpPr/>
            <p:nvPr/>
          </p:nvSpPr>
          <p:spPr>
            <a:xfrm>
              <a:off x="1149842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순서도: 연결자 15"/>
            <p:cNvSpPr/>
            <p:nvPr/>
          </p:nvSpPr>
          <p:spPr>
            <a:xfrm>
              <a:off x="11202954" y="373225"/>
              <a:ext cx="205273" cy="195943"/>
            </a:xfrm>
            <a:prstGeom prst="flowChartConnector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" name="직선 연결선 2"/>
          <p:cNvCxnSpPr/>
          <p:nvPr/>
        </p:nvCxnSpPr>
        <p:spPr>
          <a:xfrm>
            <a:off x="559837" y="755783"/>
            <a:ext cx="10506269" cy="1865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54915" y="171008"/>
            <a:ext cx="100766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1) </a:t>
            </a:r>
            <a:r>
              <a:rPr lang="ko-KR" altLang="en-US" sz="3200" dirty="0"/>
              <a:t>수학 </a:t>
            </a:r>
            <a:r>
              <a:rPr lang="en-US" altLang="ko-KR" sz="3200" dirty="0"/>
              <a:t>- </a:t>
            </a:r>
            <a:r>
              <a:rPr lang="ko-KR" altLang="en-US" sz="3200" dirty="0"/>
              <a:t>표준 라이브러리</a:t>
            </a:r>
            <a:r>
              <a:rPr lang="en-US" altLang="ko-KR" sz="3200" dirty="0"/>
              <a:t>, math </a:t>
            </a:r>
            <a:r>
              <a:rPr lang="ko-KR" altLang="en-US" sz="3200" dirty="0"/>
              <a:t>모듈 사용 예제</a:t>
            </a:r>
            <a:endParaRPr lang="ko-KR" altLang="en-US" sz="3200" b="1" dirty="0">
              <a:solidFill>
                <a:schemeClr val="tx2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D814FF-3ABB-1F0B-2BD3-31F4BB57E073}"/>
              </a:ext>
            </a:extLst>
          </p:cNvPr>
          <p:cNvSpPr txBox="1"/>
          <p:nvPr/>
        </p:nvSpPr>
        <p:spPr>
          <a:xfrm>
            <a:off x="716625" y="5515153"/>
            <a:ext cx="108608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=&gt; sin</a:t>
            </a:r>
            <a:r>
              <a:rPr lang="ko-KR" altLang="en-US" sz="2000" dirty="0"/>
              <a:t>함수를 계산하기 위하여 </a:t>
            </a:r>
            <a:r>
              <a:rPr lang="en-US" altLang="ko-KR" sz="2000" dirty="0"/>
              <a:t>math</a:t>
            </a:r>
            <a:r>
              <a:rPr lang="ko-KR" altLang="en-US" sz="2000" dirty="0"/>
              <a:t>라는 표준 라이브러리를 프로그램 소스에서 호출하고 해당 </a:t>
            </a:r>
            <a:r>
              <a:rPr lang="en-US" altLang="ko-KR" sz="2000" dirty="0"/>
              <a:t>math </a:t>
            </a:r>
            <a:r>
              <a:rPr lang="ko-KR" altLang="en-US" sz="2000" dirty="0"/>
              <a:t>라이브러리에 있는 </a:t>
            </a:r>
            <a:r>
              <a:rPr lang="en-US" altLang="ko-KR" sz="2000" dirty="0"/>
              <a:t>sin</a:t>
            </a:r>
            <a:r>
              <a:rPr lang="ko-KR" altLang="en-US" sz="2000" dirty="0"/>
              <a:t>함수를 가져다 사용하면 됨</a:t>
            </a:r>
            <a:endParaRPr lang="ko-KR" altLang="en-US" sz="2000" b="1" i="1" dirty="0">
              <a:solidFill>
                <a:schemeClr val="tx2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AA2F4FF-B62E-3687-D4D0-4128053C2B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915" y="880493"/>
            <a:ext cx="9858973" cy="4528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899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42042"/>
            <a:ext cx="12192000" cy="6858000"/>
          </a:xfrm>
          <a:prstGeom prst="rect">
            <a:avLst/>
          </a:prstGeom>
          <a:solidFill>
            <a:srgbClr val="066AB5">
              <a:alpha val="4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11202954" y="373225"/>
            <a:ext cx="796213" cy="195943"/>
            <a:chOff x="11202954" y="373225"/>
            <a:chExt cx="796213" cy="195943"/>
          </a:xfrm>
        </p:grpSpPr>
        <p:sp>
          <p:nvSpPr>
            <p:cNvPr id="14" name="순서도: 연결자 13"/>
            <p:cNvSpPr/>
            <p:nvPr/>
          </p:nvSpPr>
          <p:spPr>
            <a:xfrm>
              <a:off x="1179389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순서도: 연결자 14"/>
            <p:cNvSpPr/>
            <p:nvPr/>
          </p:nvSpPr>
          <p:spPr>
            <a:xfrm>
              <a:off x="1149842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순서도: 연결자 15"/>
            <p:cNvSpPr/>
            <p:nvPr/>
          </p:nvSpPr>
          <p:spPr>
            <a:xfrm>
              <a:off x="11202954" y="373225"/>
              <a:ext cx="205273" cy="195943"/>
            </a:xfrm>
            <a:prstGeom prst="flowChartConnector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" name="직선 연결선 2"/>
          <p:cNvCxnSpPr/>
          <p:nvPr/>
        </p:nvCxnSpPr>
        <p:spPr>
          <a:xfrm>
            <a:off x="559837" y="755783"/>
            <a:ext cx="10506269" cy="1865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54915" y="171008"/>
            <a:ext cx="100766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1) </a:t>
            </a:r>
            <a:r>
              <a:rPr lang="ko-KR" altLang="en-US" sz="3200" dirty="0"/>
              <a:t>수학 </a:t>
            </a:r>
            <a:r>
              <a:rPr lang="en-US" altLang="ko-KR" sz="3200" dirty="0"/>
              <a:t>- </a:t>
            </a:r>
            <a:r>
              <a:rPr lang="ko-KR" altLang="en-US" sz="3200" dirty="0"/>
              <a:t>표준 라이브러리</a:t>
            </a:r>
            <a:r>
              <a:rPr lang="en-US" altLang="ko-KR" sz="3200" dirty="0"/>
              <a:t>, math </a:t>
            </a:r>
            <a:r>
              <a:rPr lang="ko-KR" altLang="en-US" sz="3200" dirty="0"/>
              <a:t>모듈 사용 예제</a:t>
            </a:r>
            <a:endParaRPr lang="ko-KR" altLang="en-US" sz="3200" b="1" dirty="0">
              <a:solidFill>
                <a:schemeClr val="tx2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D814FF-3ABB-1F0B-2BD3-31F4BB57E073}"/>
              </a:ext>
            </a:extLst>
          </p:cNvPr>
          <p:cNvSpPr txBox="1"/>
          <p:nvPr/>
        </p:nvSpPr>
        <p:spPr>
          <a:xfrm>
            <a:off x="547394" y="4505386"/>
            <a:ext cx="108608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Symbol" panose="05050102010706020507" pitchFamily="18" charset="2"/>
              <a:buChar char="Þ"/>
            </a:pPr>
            <a:r>
              <a:rPr lang="ko-KR" altLang="en-US" sz="2000" dirty="0"/>
              <a:t>표준 라이브러리를 사용하기 위하여 다음과 같이 선언하여야 함 </a:t>
            </a:r>
            <a:endParaRPr lang="en-US" altLang="ko-KR" sz="2000" dirty="0"/>
          </a:p>
          <a:p>
            <a:pPr marL="342900" indent="-342900">
              <a:buFont typeface="Symbol" panose="05050102010706020507" pitchFamily="18" charset="2"/>
              <a:buChar char="Þ"/>
            </a:pPr>
            <a:r>
              <a:rPr lang="en-US" altLang="ko-KR" sz="2000" dirty="0"/>
              <a:t>import </a:t>
            </a:r>
            <a:r>
              <a:rPr lang="ko-KR" altLang="en-US" sz="2000" dirty="0"/>
              <a:t>라이브러리명 </a:t>
            </a:r>
            <a:endParaRPr lang="en-US" altLang="ko-KR" sz="20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88101F5-E587-69D2-77C9-AB6C3EC3E2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837" y="1176382"/>
            <a:ext cx="10506269" cy="2868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4253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42042"/>
            <a:ext cx="12192000" cy="6858000"/>
          </a:xfrm>
          <a:prstGeom prst="rect">
            <a:avLst/>
          </a:prstGeom>
          <a:solidFill>
            <a:srgbClr val="066AB5">
              <a:alpha val="4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11202954" y="373225"/>
            <a:ext cx="796213" cy="195943"/>
            <a:chOff x="11202954" y="373225"/>
            <a:chExt cx="796213" cy="195943"/>
          </a:xfrm>
        </p:grpSpPr>
        <p:sp>
          <p:nvSpPr>
            <p:cNvPr id="14" name="순서도: 연결자 13"/>
            <p:cNvSpPr/>
            <p:nvPr/>
          </p:nvSpPr>
          <p:spPr>
            <a:xfrm>
              <a:off x="1179389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순서도: 연결자 14"/>
            <p:cNvSpPr/>
            <p:nvPr/>
          </p:nvSpPr>
          <p:spPr>
            <a:xfrm>
              <a:off x="1149842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순서도: 연결자 15"/>
            <p:cNvSpPr/>
            <p:nvPr/>
          </p:nvSpPr>
          <p:spPr>
            <a:xfrm>
              <a:off x="11202954" y="373225"/>
              <a:ext cx="205273" cy="195943"/>
            </a:xfrm>
            <a:prstGeom prst="flowChartConnector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" name="직선 연결선 2"/>
          <p:cNvCxnSpPr/>
          <p:nvPr/>
        </p:nvCxnSpPr>
        <p:spPr>
          <a:xfrm>
            <a:off x="559837" y="755783"/>
            <a:ext cx="10506269" cy="1865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54915" y="171008"/>
            <a:ext cx="100766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1) </a:t>
            </a:r>
            <a:r>
              <a:rPr lang="ko-KR" altLang="en-US" sz="3200" dirty="0"/>
              <a:t>수학 </a:t>
            </a:r>
            <a:r>
              <a:rPr lang="en-US" altLang="ko-KR" sz="3200" dirty="0"/>
              <a:t>- </a:t>
            </a:r>
            <a:r>
              <a:rPr lang="ko-KR" altLang="en-US" sz="3200" dirty="0"/>
              <a:t>표준 라이브러리</a:t>
            </a:r>
            <a:r>
              <a:rPr lang="en-US" altLang="ko-KR" sz="3200" dirty="0"/>
              <a:t>, math </a:t>
            </a:r>
            <a:r>
              <a:rPr lang="ko-KR" altLang="en-US" sz="3200" dirty="0"/>
              <a:t>모듈 사용 예제</a:t>
            </a:r>
            <a:endParaRPr lang="ko-KR" altLang="en-US" sz="3200" b="1" dirty="0">
              <a:solidFill>
                <a:schemeClr val="tx2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8A25284-D6AA-519B-D772-B482A4560E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837" y="1033031"/>
            <a:ext cx="9817178" cy="340704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1D1D724-D139-7A0D-D241-C055C58A7FA6}"/>
              </a:ext>
            </a:extLst>
          </p:cNvPr>
          <p:cNvSpPr txBox="1"/>
          <p:nvPr/>
        </p:nvSpPr>
        <p:spPr>
          <a:xfrm>
            <a:off x="559837" y="4698670"/>
            <a:ext cx="108608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Symbol" panose="05050102010706020507" pitchFamily="18" charset="2"/>
              <a:buChar char="Þ"/>
            </a:pPr>
            <a:r>
              <a:rPr lang="ko-KR" altLang="en-US" sz="2000" dirty="0"/>
              <a:t>표준 라이브러리를 사용하기 위하여 다음과 같이 선언하여야 함 </a:t>
            </a:r>
            <a:endParaRPr lang="en-US" altLang="ko-KR" sz="2000" dirty="0"/>
          </a:p>
          <a:p>
            <a:pPr marL="342900" indent="-342900">
              <a:buFont typeface="Symbol" panose="05050102010706020507" pitchFamily="18" charset="2"/>
              <a:buChar char="Þ"/>
            </a:pPr>
            <a:r>
              <a:rPr lang="en-US" altLang="ko-KR" sz="2000" dirty="0"/>
              <a:t>from </a:t>
            </a:r>
            <a:r>
              <a:rPr lang="ko-KR" altLang="en-US" sz="2000" dirty="0"/>
              <a:t>라이브러리명 </a:t>
            </a:r>
            <a:r>
              <a:rPr lang="en-US" altLang="ko-KR" sz="2000" dirty="0"/>
              <a:t>import </a:t>
            </a:r>
            <a:r>
              <a:rPr lang="ko-KR" altLang="en-US" sz="2000" dirty="0"/>
              <a:t>함수</a:t>
            </a:r>
          </a:p>
        </p:txBody>
      </p:sp>
    </p:spTree>
    <p:extLst>
      <p:ext uri="{BB962C8B-B14F-4D97-AF65-F5344CB8AC3E}">
        <p14:creationId xmlns:p14="http://schemas.microsoft.com/office/powerpoint/2010/main" val="34016440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42042"/>
            <a:ext cx="12192000" cy="6858000"/>
          </a:xfrm>
          <a:prstGeom prst="rect">
            <a:avLst/>
          </a:prstGeom>
          <a:solidFill>
            <a:srgbClr val="066AB5">
              <a:alpha val="4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11202954" y="373225"/>
            <a:ext cx="796213" cy="195943"/>
            <a:chOff x="11202954" y="373225"/>
            <a:chExt cx="796213" cy="195943"/>
          </a:xfrm>
        </p:grpSpPr>
        <p:sp>
          <p:nvSpPr>
            <p:cNvPr id="14" name="순서도: 연결자 13"/>
            <p:cNvSpPr/>
            <p:nvPr/>
          </p:nvSpPr>
          <p:spPr>
            <a:xfrm>
              <a:off x="1179389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순서도: 연결자 14"/>
            <p:cNvSpPr/>
            <p:nvPr/>
          </p:nvSpPr>
          <p:spPr>
            <a:xfrm>
              <a:off x="1149842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순서도: 연결자 15"/>
            <p:cNvSpPr/>
            <p:nvPr/>
          </p:nvSpPr>
          <p:spPr>
            <a:xfrm>
              <a:off x="11202954" y="373225"/>
              <a:ext cx="205273" cy="195943"/>
            </a:xfrm>
            <a:prstGeom prst="flowChartConnector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" name="직선 연결선 2"/>
          <p:cNvCxnSpPr/>
          <p:nvPr/>
        </p:nvCxnSpPr>
        <p:spPr>
          <a:xfrm>
            <a:off x="559837" y="755783"/>
            <a:ext cx="10506269" cy="1865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54915" y="171008"/>
            <a:ext cx="100766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1) </a:t>
            </a:r>
            <a:r>
              <a:rPr lang="ko-KR" altLang="en-US" sz="3200" dirty="0"/>
              <a:t>수학 </a:t>
            </a:r>
            <a:r>
              <a:rPr lang="en-US" altLang="ko-KR" sz="3200" dirty="0"/>
              <a:t>- </a:t>
            </a:r>
            <a:r>
              <a:rPr lang="ko-KR" altLang="en-US" sz="3200" dirty="0"/>
              <a:t>표준 라이브러리</a:t>
            </a:r>
            <a:r>
              <a:rPr lang="en-US" altLang="ko-KR" sz="3200" dirty="0"/>
              <a:t>, math </a:t>
            </a:r>
            <a:r>
              <a:rPr lang="ko-KR" altLang="en-US" sz="3200" dirty="0"/>
              <a:t>모듈 사용 예제</a:t>
            </a:r>
            <a:endParaRPr lang="ko-KR" altLang="en-US" sz="3200" b="1" dirty="0">
              <a:solidFill>
                <a:schemeClr val="tx2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ADEA06-8D1E-359A-16A9-770ADA88ED73}"/>
              </a:ext>
            </a:extLst>
          </p:cNvPr>
          <p:cNvSpPr txBox="1"/>
          <p:nvPr/>
        </p:nvSpPr>
        <p:spPr>
          <a:xfrm>
            <a:off x="547394" y="4403804"/>
            <a:ext cx="108608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Symbol" panose="05050102010706020507" pitchFamily="18" charset="2"/>
              <a:buChar char="Þ"/>
            </a:pPr>
            <a:r>
              <a:rPr lang="ko-KR" altLang="en-US" sz="2000" dirty="0"/>
              <a:t>표준 라이브러리를 사용하기 위하여 다음과 같이 선언하여야 함 </a:t>
            </a:r>
            <a:endParaRPr lang="en-US" altLang="ko-KR" sz="2000" dirty="0"/>
          </a:p>
          <a:p>
            <a:pPr marL="342900" indent="-342900">
              <a:buFont typeface="Symbol" panose="05050102010706020507" pitchFamily="18" charset="2"/>
              <a:buChar char="Þ"/>
            </a:pPr>
            <a:r>
              <a:rPr lang="en-US" altLang="ko-KR" sz="2000" dirty="0"/>
              <a:t>import </a:t>
            </a:r>
            <a:r>
              <a:rPr lang="ko-KR" altLang="en-US" sz="2000" dirty="0"/>
              <a:t>라이브러리명 </a:t>
            </a:r>
            <a:r>
              <a:rPr lang="en-US" altLang="ko-KR" sz="2000" dirty="0"/>
              <a:t>as </a:t>
            </a:r>
            <a:r>
              <a:rPr lang="ko-KR" altLang="en-US" sz="2000" dirty="0"/>
              <a:t>단축</a:t>
            </a:r>
            <a:endParaRPr lang="ko-KR" altLang="en-US" sz="2000" b="1" i="1" dirty="0">
              <a:solidFill>
                <a:schemeClr val="tx2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07DD55D-EE49-417D-B737-4DC9FA76B1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837" y="1241695"/>
            <a:ext cx="10860016" cy="2870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8798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64481"/>
            <a:ext cx="12192000" cy="6858000"/>
          </a:xfrm>
          <a:prstGeom prst="rect">
            <a:avLst/>
          </a:prstGeom>
          <a:solidFill>
            <a:srgbClr val="066AB5">
              <a:alpha val="4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11202954" y="373225"/>
            <a:ext cx="796213" cy="195943"/>
            <a:chOff x="11202954" y="373225"/>
            <a:chExt cx="796213" cy="195943"/>
          </a:xfrm>
        </p:grpSpPr>
        <p:sp>
          <p:nvSpPr>
            <p:cNvPr id="14" name="순서도: 연결자 13"/>
            <p:cNvSpPr/>
            <p:nvPr/>
          </p:nvSpPr>
          <p:spPr>
            <a:xfrm>
              <a:off x="1179389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순서도: 연결자 14"/>
            <p:cNvSpPr/>
            <p:nvPr/>
          </p:nvSpPr>
          <p:spPr>
            <a:xfrm>
              <a:off x="1149842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순서도: 연결자 15"/>
            <p:cNvSpPr/>
            <p:nvPr/>
          </p:nvSpPr>
          <p:spPr>
            <a:xfrm>
              <a:off x="11202954" y="373225"/>
              <a:ext cx="205273" cy="195943"/>
            </a:xfrm>
            <a:prstGeom prst="flowChartConnector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" name="직선 연결선 2"/>
          <p:cNvCxnSpPr/>
          <p:nvPr/>
        </p:nvCxnSpPr>
        <p:spPr>
          <a:xfrm>
            <a:off x="559837" y="755783"/>
            <a:ext cx="10506269" cy="1865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54915" y="171008"/>
            <a:ext cx="100766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1) </a:t>
            </a:r>
            <a:r>
              <a:rPr lang="ko-KR" altLang="en-US" sz="3200" dirty="0"/>
              <a:t>수학 </a:t>
            </a:r>
            <a:r>
              <a:rPr lang="en-US" altLang="ko-KR" sz="3200" dirty="0"/>
              <a:t>- </a:t>
            </a:r>
            <a:r>
              <a:rPr lang="ko-KR" altLang="en-US" sz="3200" dirty="0"/>
              <a:t>표준 라이브러리</a:t>
            </a:r>
            <a:r>
              <a:rPr lang="en-US" altLang="ko-KR" sz="3200" dirty="0"/>
              <a:t>, math </a:t>
            </a:r>
            <a:r>
              <a:rPr lang="ko-KR" altLang="en-US" sz="3200" dirty="0"/>
              <a:t>모듈 사용 예제</a:t>
            </a:r>
            <a:endParaRPr lang="ko-KR" altLang="en-US" sz="3200" b="1" dirty="0">
              <a:solidFill>
                <a:schemeClr val="tx2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C418C14-F458-EB84-A1DE-31120A17A0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837" y="991272"/>
            <a:ext cx="10783867" cy="4366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7201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42042"/>
            <a:ext cx="12192000" cy="6858000"/>
          </a:xfrm>
          <a:prstGeom prst="rect">
            <a:avLst/>
          </a:prstGeom>
          <a:solidFill>
            <a:srgbClr val="066AB5">
              <a:alpha val="4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11202954" y="373225"/>
            <a:ext cx="796213" cy="195943"/>
            <a:chOff x="11202954" y="373225"/>
            <a:chExt cx="796213" cy="195943"/>
          </a:xfrm>
        </p:grpSpPr>
        <p:sp>
          <p:nvSpPr>
            <p:cNvPr id="14" name="순서도: 연결자 13"/>
            <p:cNvSpPr/>
            <p:nvPr/>
          </p:nvSpPr>
          <p:spPr>
            <a:xfrm>
              <a:off x="1179389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순서도: 연결자 14"/>
            <p:cNvSpPr/>
            <p:nvPr/>
          </p:nvSpPr>
          <p:spPr>
            <a:xfrm>
              <a:off x="1149842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순서도: 연결자 15"/>
            <p:cNvSpPr/>
            <p:nvPr/>
          </p:nvSpPr>
          <p:spPr>
            <a:xfrm>
              <a:off x="11202954" y="373225"/>
              <a:ext cx="205273" cy="195943"/>
            </a:xfrm>
            <a:prstGeom prst="flowChartConnector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" name="직선 연결선 2"/>
          <p:cNvCxnSpPr/>
          <p:nvPr/>
        </p:nvCxnSpPr>
        <p:spPr>
          <a:xfrm>
            <a:off x="559837" y="755783"/>
            <a:ext cx="10506269" cy="1865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54915" y="171008"/>
            <a:ext cx="100766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1) </a:t>
            </a:r>
            <a:r>
              <a:rPr lang="ko-KR" altLang="en-US" sz="3200" dirty="0"/>
              <a:t>수학 </a:t>
            </a:r>
            <a:r>
              <a:rPr lang="en-US" altLang="ko-KR" sz="3200" dirty="0"/>
              <a:t>- </a:t>
            </a:r>
            <a:r>
              <a:rPr lang="ko-KR" altLang="en-US" sz="3200" dirty="0"/>
              <a:t>표준 라이브러리</a:t>
            </a:r>
            <a:r>
              <a:rPr lang="en-US" altLang="ko-KR" sz="3200" dirty="0"/>
              <a:t>, math </a:t>
            </a:r>
            <a:r>
              <a:rPr lang="ko-KR" altLang="en-US" sz="3200" dirty="0"/>
              <a:t>모듈 사용 예제</a:t>
            </a:r>
            <a:endParaRPr lang="ko-KR" altLang="en-US" sz="3200" b="1" dirty="0">
              <a:solidFill>
                <a:schemeClr val="tx2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D814FF-3ABB-1F0B-2BD3-31F4BB57E073}"/>
              </a:ext>
            </a:extLst>
          </p:cNvPr>
          <p:cNvSpPr txBox="1"/>
          <p:nvPr/>
        </p:nvSpPr>
        <p:spPr>
          <a:xfrm>
            <a:off x="559837" y="1279742"/>
            <a:ext cx="10860833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ko-KR" sz="2000" dirty="0"/>
              <a:t>math </a:t>
            </a:r>
            <a:r>
              <a:rPr lang="ko-KR" altLang="en-US" sz="2000" dirty="0"/>
              <a:t>모듈 사용 예제</a:t>
            </a:r>
            <a:endParaRPr lang="en-US" altLang="ko-KR" sz="2000" dirty="0"/>
          </a:p>
          <a:p>
            <a:pPr marL="342900" indent="-342900">
              <a:buFont typeface="Symbol" panose="05050102010706020507" pitchFamily="18" charset="2"/>
              <a:buChar char="Þ"/>
            </a:pPr>
            <a:r>
              <a:rPr lang="ko-KR" altLang="en-US" sz="2000" dirty="0"/>
              <a:t>빅데이터</a:t>
            </a:r>
            <a:r>
              <a:rPr lang="en-US" altLang="ko-KR" sz="2000" dirty="0"/>
              <a:t>, AI, </a:t>
            </a:r>
            <a:r>
              <a:rPr lang="ko-KR" altLang="en-US" sz="2000" dirty="0"/>
              <a:t>블록체인</a:t>
            </a:r>
            <a:r>
              <a:rPr lang="en-US" altLang="ko-KR" sz="2000" dirty="0"/>
              <a:t>, </a:t>
            </a:r>
            <a:r>
              <a:rPr lang="ko-KR" altLang="en-US" sz="2000" dirty="0"/>
              <a:t>데이터 분석 등 다양한 분야에서 수학 및 통계학적인 지식이 필요함 </a:t>
            </a:r>
            <a:endParaRPr lang="en-US" altLang="ko-KR" sz="2000" dirty="0"/>
          </a:p>
          <a:p>
            <a:pPr marL="342900" indent="-342900">
              <a:buFont typeface="Symbol" panose="05050102010706020507" pitchFamily="18" charset="2"/>
              <a:buChar char="Þ"/>
            </a:pPr>
            <a:r>
              <a:rPr lang="ko-KR" altLang="en-US" sz="2000" dirty="0"/>
              <a:t>일단 삼각함수 </a:t>
            </a:r>
            <a:r>
              <a:rPr lang="en-US" altLang="ko-KR" sz="2000" dirty="0"/>
              <a:t>sin</a:t>
            </a:r>
            <a:r>
              <a:rPr lang="ko-KR" altLang="en-US" sz="2000" dirty="0"/>
              <a:t>에 대한 사항을 정리해 본 후</a:t>
            </a:r>
            <a:r>
              <a:rPr lang="en-US" altLang="ko-KR" sz="2000" dirty="0"/>
              <a:t>, </a:t>
            </a:r>
            <a:r>
              <a:rPr lang="ko-KR" altLang="en-US" sz="2000" dirty="0"/>
              <a:t>몇 가지 실습을 수행함 </a:t>
            </a:r>
            <a:endParaRPr lang="en-US" altLang="ko-KR" sz="2000" dirty="0"/>
          </a:p>
          <a:p>
            <a:r>
              <a:rPr lang="en-US" altLang="ko-KR" sz="2000" dirty="0"/>
              <a:t>• sin </a:t>
            </a:r>
            <a:r>
              <a:rPr lang="ko-KR" altLang="en-US" sz="2000" dirty="0"/>
              <a:t>함수 값을 </a:t>
            </a:r>
            <a:r>
              <a:rPr lang="en-US" altLang="ko-KR" sz="2000" dirty="0"/>
              <a:t>1</a:t>
            </a:r>
            <a:r>
              <a:rPr lang="ko-KR" altLang="en-US" sz="2000" dirty="0"/>
              <a:t>도에서 </a:t>
            </a:r>
            <a:r>
              <a:rPr lang="en-US" altLang="ko-KR" sz="2000" dirty="0"/>
              <a:t>360</a:t>
            </a:r>
            <a:r>
              <a:rPr lang="ko-KR" altLang="en-US" sz="2000" dirty="0"/>
              <a:t>도까지 구해보자</a:t>
            </a:r>
            <a:endParaRPr lang="en-US" altLang="ko-KR" sz="2000" dirty="0"/>
          </a:p>
          <a:p>
            <a:r>
              <a:rPr lang="en-US" altLang="ko-KR" sz="2000" dirty="0"/>
              <a:t>• </a:t>
            </a:r>
            <a:r>
              <a:rPr lang="ko-KR" altLang="en-US" sz="2000" dirty="0"/>
              <a:t>각도를 측정하는 단위는 도</a:t>
            </a:r>
            <a:r>
              <a:rPr lang="en-US" altLang="ko-KR" sz="2000" dirty="0"/>
              <a:t>(degree)</a:t>
            </a:r>
            <a:r>
              <a:rPr lang="ko-KR" altLang="en-US" sz="2000" dirty="0"/>
              <a:t>와 라디안</a:t>
            </a:r>
            <a:r>
              <a:rPr lang="en-US" altLang="ko-KR" sz="2000" dirty="0"/>
              <a:t>(radian: =3.141592..., </a:t>
            </a:r>
            <a:r>
              <a:rPr lang="ko-KR" altLang="en-US" sz="2000" dirty="0"/>
              <a:t>기준으로 표시</a:t>
            </a:r>
            <a:r>
              <a:rPr lang="en-US" altLang="ko-KR" sz="2000" dirty="0"/>
              <a:t>)</a:t>
            </a:r>
            <a:r>
              <a:rPr lang="ko-KR" altLang="en-US" sz="2000" dirty="0"/>
              <a:t>가 있다 </a:t>
            </a:r>
            <a:endParaRPr lang="en-US" altLang="ko-KR" sz="2000" dirty="0"/>
          </a:p>
          <a:p>
            <a:r>
              <a:rPr lang="en-US" altLang="ko-KR" sz="2000" dirty="0"/>
              <a:t>• 2 </a:t>
            </a:r>
            <a:r>
              <a:rPr lang="ko-KR" altLang="en-US" sz="2000" dirty="0"/>
              <a:t>는 </a:t>
            </a:r>
            <a:r>
              <a:rPr lang="en-US" altLang="ko-KR" sz="2000" dirty="0"/>
              <a:t>360</a:t>
            </a:r>
            <a:r>
              <a:rPr lang="ko-KR" altLang="en-US" sz="2000" dirty="0"/>
              <a:t>도이다 </a:t>
            </a:r>
            <a:endParaRPr lang="en-US" altLang="ko-KR" sz="2000" dirty="0"/>
          </a:p>
          <a:p>
            <a:r>
              <a:rPr lang="en-US" altLang="ko-KR" sz="2000" dirty="0"/>
              <a:t>• 1</a:t>
            </a:r>
            <a:r>
              <a:rPr lang="ko-KR" altLang="en-US" sz="2000" dirty="0"/>
              <a:t>도는 몇 라디안인가</a:t>
            </a:r>
            <a:r>
              <a:rPr lang="en-US" altLang="ko-KR" sz="2000" dirty="0"/>
              <a:t>? /180 </a:t>
            </a:r>
          </a:p>
          <a:p>
            <a:r>
              <a:rPr lang="en-US" altLang="ko-KR" sz="2000" dirty="0"/>
              <a:t>• Sin</a:t>
            </a:r>
            <a:r>
              <a:rPr lang="ko-KR" altLang="en-US" sz="2000" dirty="0"/>
              <a:t>함수는 </a:t>
            </a:r>
            <a:r>
              <a:rPr lang="en-US" altLang="ko-KR" sz="2000" dirty="0"/>
              <a:t>-1~1</a:t>
            </a:r>
            <a:r>
              <a:rPr lang="ko-KR" altLang="en-US" sz="2000" dirty="0"/>
              <a:t>까지 나오며</a:t>
            </a:r>
            <a:r>
              <a:rPr lang="en-US" altLang="ko-KR" sz="2000" dirty="0"/>
              <a:t>, </a:t>
            </a:r>
            <a:r>
              <a:rPr lang="ko-KR" altLang="en-US" sz="2000" dirty="0"/>
              <a:t>라디안으로 사용 </a:t>
            </a:r>
            <a:r>
              <a:rPr lang="en-US" altLang="ko-KR" sz="2000" dirty="0"/>
              <a:t>: sin(0)=0, sin( /2)=1, sin( )=0, sin( *3/4)=-1</a:t>
            </a:r>
          </a:p>
          <a:p>
            <a:endParaRPr lang="en-US" altLang="ko-KR" sz="2000" b="1" i="1" dirty="0">
              <a:solidFill>
                <a:schemeClr val="tx2"/>
              </a:solidFill>
            </a:endParaRPr>
          </a:p>
          <a:p>
            <a:pPr marL="342900" indent="-342900">
              <a:buFont typeface="Symbol" panose="05050102010706020507" pitchFamily="18" charset="2"/>
              <a:buChar char="Þ"/>
            </a:pPr>
            <a:r>
              <a:rPr lang="en-US" altLang="ko-KR" sz="2000" dirty="0"/>
              <a:t>1</a:t>
            </a:r>
            <a:r>
              <a:rPr lang="ko-KR" altLang="en-US" sz="2000" dirty="0"/>
              <a:t>도는 </a:t>
            </a:r>
            <a:r>
              <a:rPr lang="en-US" altLang="ko-KR" sz="2000" dirty="0"/>
              <a:t>pi/180 </a:t>
            </a:r>
            <a:r>
              <a:rPr lang="ko-KR" altLang="en-US" sz="2000" dirty="0"/>
              <a:t>라디안 임 </a:t>
            </a:r>
            <a:endParaRPr lang="en-US" altLang="ko-KR" sz="2000" dirty="0"/>
          </a:p>
          <a:p>
            <a:pPr marL="342900" indent="-342900">
              <a:buFont typeface="Symbol" panose="05050102010706020507" pitchFamily="18" charset="2"/>
              <a:buChar char="Þ"/>
            </a:pPr>
            <a:r>
              <a:rPr lang="en-US" altLang="ko-KR" sz="2000" dirty="0"/>
              <a:t>sin</a:t>
            </a:r>
            <a:r>
              <a:rPr lang="ko-KR" altLang="en-US" sz="2000" dirty="0"/>
              <a:t>함수는 </a:t>
            </a:r>
            <a:r>
              <a:rPr lang="en-US" altLang="ko-KR" sz="2000" dirty="0"/>
              <a:t>-1~1</a:t>
            </a:r>
            <a:r>
              <a:rPr lang="ko-KR" altLang="en-US" sz="2000" dirty="0"/>
              <a:t>까지의 값을 가짐 </a:t>
            </a:r>
            <a:endParaRPr lang="en-US" altLang="ko-KR" sz="2000" dirty="0"/>
          </a:p>
          <a:p>
            <a:pPr marL="342900" indent="-342900">
              <a:buFont typeface="Symbol" panose="05050102010706020507" pitchFamily="18" charset="2"/>
              <a:buChar char="Þ"/>
            </a:pPr>
            <a:r>
              <a:rPr lang="ko-KR" altLang="en-US" sz="2000" dirty="0" err="1"/>
              <a:t>양수화하기</a:t>
            </a:r>
            <a:r>
              <a:rPr lang="ko-KR" altLang="en-US" sz="2000" dirty="0"/>
              <a:t> 위하여 </a:t>
            </a:r>
            <a:r>
              <a:rPr lang="en-US" altLang="ko-KR" sz="2000" dirty="0"/>
              <a:t>sin+1</a:t>
            </a:r>
            <a:r>
              <a:rPr lang="ko-KR" altLang="en-US" sz="2000" dirty="0"/>
              <a:t>을 더하면 </a:t>
            </a:r>
            <a:r>
              <a:rPr lang="en-US" altLang="ko-KR" sz="2000" dirty="0"/>
              <a:t>0~2</a:t>
            </a:r>
            <a:r>
              <a:rPr lang="ko-KR" altLang="en-US" sz="2000" dirty="0"/>
              <a:t>까지의 값을 가짐 </a:t>
            </a:r>
            <a:endParaRPr lang="en-US" altLang="ko-KR" sz="2000" dirty="0"/>
          </a:p>
          <a:p>
            <a:pPr marL="342900" indent="-342900">
              <a:buFont typeface="Symbol" panose="05050102010706020507" pitchFamily="18" charset="2"/>
              <a:buChar char="Þ"/>
            </a:pPr>
            <a:r>
              <a:rPr lang="ko-KR" altLang="en-US" sz="2000" dirty="0"/>
              <a:t>이 값에 </a:t>
            </a:r>
            <a:r>
              <a:rPr lang="en-US" altLang="ko-KR" sz="2000" dirty="0"/>
              <a:t>50</a:t>
            </a:r>
            <a:r>
              <a:rPr lang="ko-KR" altLang="en-US" sz="2000" dirty="0"/>
              <a:t>배를 곱하면 </a:t>
            </a:r>
            <a:r>
              <a:rPr lang="en-US" altLang="ko-KR" sz="2000" dirty="0"/>
              <a:t>0~100</a:t>
            </a:r>
            <a:r>
              <a:rPr lang="ko-KR" altLang="en-US" sz="2000" dirty="0"/>
              <a:t>까지의 값을 가짐 </a:t>
            </a:r>
            <a:endParaRPr lang="en-US" altLang="ko-KR" sz="2000" dirty="0"/>
          </a:p>
          <a:p>
            <a:pPr marL="342900" indent="-342900">
              <a:buFont typeface="Symbol" panose="05050102010706020507" pitchFamily="18" charset="2"/>
              <a:buChar char="Þ"/>
            </a:pPr>
            <a:r>
              <a:rPr lang="ko-KR" altLang="en-US" sz="2000" dirty="0"/>
              <a:t>그 값만큼 띄어 쓴 다음 </a:t>
            </a:r>
            <a:r>
              <a:rPr lang="en-US" altLang="ko-KR" sz="2000" dirty="0"/>
              <a:t>sin</a:t>
            </a:r>
            <a:r>
              <a:rPr lang="ko-KR" altLang="en-US" sz="2000" dirty="0"/>
              <a:t>값을 </a:t>
            </a:r>
            <a:r>
              <a:rPr lang="ko-KR" altLang="en-US" sz="2000" dirty="0" err="1"/>
              <a:t>찍어봄</a:t>
            </a:r>
            <a:endParaRPr lang="ko-KR" altLang="en-US" sz="2000" b="1" i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92912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243</TotalTime>
  <Words>1003</Words>
  <Application>Microsoft Office PowerPoint</Application>
  <PresentationFormat>와이드스크린</PresentationFormat>
  <Paragraphs>102</Paragraphs>
  <Slides>32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36" baseType="lpstr">
      <vt:lpstr>맑은 고딕</vt:lpstr>
      <vt:lpstr>Arial</vt:lpstr>
      <vt:lpstr>Symbol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yeeyin96@nate.com</cp:lastModifiedBy>
  <cp:revision>87</cp:revision>
  <dcterms:created xsi:type="dcterms:W3CDTF">2020-08-12T09:08:44Z</dcterms:created>
  <dcterms:modified xsi:type="dcterms:W3CDTF">2023-05-04T14:18:37Z</dcterms:modified>
</cp:coreProperties>
</file>